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7" r:id="rId2"/>
    <p:sldId id="591" r:id="rId3"/>
    <p:sldId id="592" r:id="rId4"/>
    <p:sldId id="270" r:id="rId5"/>
    <p:sldId id="669" r:id="rId6"/>
    <p:sldId id="687" r:id="rId7"/>
    <p:sldId id="685" r:id="rId8"/>
    <p:sldId id="672" r:id="rId9"/>
    <p:sldId id="673" r:id="rId10"/>
    <p:sldId id="668" r:id="rId11"/>
    <p:sldId id="680" r:id="rId12"/>
    <p:sldId id="681" r:id="rId13"/>
    <p:sldId id="676" r:id="rId14"/>
    <p:sldId id="677" r:id="rId15"/>
    <p:sldId id="678" r:id="rId16"/>
    <p:sldId id="620" r:id="rId17"/>
    <p:sldId id="658" r:id="rId18"/>
    <p:sldId id="688" r:id="rId19"/>
    <p:sldId id="689" r:id="rId20"/>
    <p:sldId id="690" r:id="rId21"/>
    <p:sldId id="691" r:id="rId22"/>
    <p:sldId id="692" r:id="rId23"/>
    <p:sldId id="693" r:id="rId24"/>
    <p:sldId id="694" r:id="rId25"/>
    <p:sldId id="695" r:id="rId26"/>
  </p:sldIdLst>
  <p:sldSz cx="12192000" cy="6858000"/>
  <p:notesSz cx="6797675" cy="9926638"/>
  <p:embeddedFontLst>
    <p:embeddedFont>
      <p:font typeface="Tahoma" panose="020B0604030504040204" pitchFamily="34" charset="0"/>
      <p:regular r:id="rId28"/>
      <p:bold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손글씨 펜" panose="03040600000000000000" pitchFamily="66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249" userDrawn="1">
          <p15:clr>
            <a:srgbClr val="A4A3A4"/>
          </p15:clr>
        </p15:guide>
        <p15:guide id="3" pos="5768" userDrawn="1">
          <p15:clr>
            <a:srgbClr val="A4A3A4"/>
          </p15:clr>
        </p15:guide>
        <p15:guide id="4" orient="horz" pos="142" userDrawn="1">
          <p15:clr>
            <a:srgbClr val="A4A3A4"/>
          </p15:clr>
        </p15:guide>
        <p15:guide id="5" orient="horz" pos="572" userDrawn="1">
          <p15:clr>
            <a:srgbClr val="A4A3A4"/>
          </p15:clr>
        </p15:guide>
        <p15:guide id="6" pos="3432" userDrawn="1">
          <p15:clr>
            <a:srgbClr val="A4A3A4"/>
          </p15:clr>
        </p15:guide>
        <p15:guide id="8" pos="529" userDrawn="1">
          <p15:clr>
            <a:srgbClr val="A4A3A4"/>
          </p15:clr>
        </p15:guide>
        <p15:guide id="9" orient="horz" pos="1298" userDrawn="1">
          <p15:clr>
            <a:srgbClr val="A4A3A4"/>
          </p15:clr>
        </p15:guide>
        <p15:guide id="10" orient="horz" pos="2251" userDrawn="1">
          <p15:clr>
            <a:srgbClr val="A4A3A4"/>
          </p15:clr>
        </p15:guide>
        <p15:guide id="11" orient="horz" pos="3725" userDrawn="1">
          <p15:clr>
            <a:srgbClr val="A4A3A4"/>
          </p15:clr>
        </p15:guide>
        <p15:guide id="12" orient="horz" pos="33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민희" initials="장" lastIdx="1" clrIdx="0">
    <p:extLst>
      <p:ext uri="{19B8F6BF-5375-455C-9EA6-DF929625EA0E}">
        <p15:presenceInfo xmlns:p15="http://schemas.microsoft.com/office/powerpoint/2012/main" userId="S::jmh1784@ds.co.kr::4580450d-e4ca-4ba6-912f-aa956d3ee34f" providerId="AD"/>
      </p:ext>
    </p:extLst>
  </p:cmAuthor>
  <p:cmAuthor id="2" name="이다솜" initials="이" lastIdx="4" clrIdx="1">
    <p:extLst>
      <p:ext uri="{19B8F6BF-5375-455C-9EA6-DF929625EA0E}">
        <p15:presenceInfo xmlns:p15="http://schemas.microsoft.com/office/powerpoint/2012/main" userId="S::dasom728@ds.co.kr::5b76a385-86ea-4321-a909-99cfd2301c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0B4"/>
    <a:srgbClr val="8CD4E0"/>
    <a:srgbClr val="DCF8FB"/>
    <a:srgbClr val="DFE7E9"/>
    <a:srgbClr val="FFCC00"/>
    <a:srgbClr val="09A5B4"/>
    <a:srgbClr val="8ABAE2"/>
    <a:srgbClr val="9AB6B9"/>
    <a:srgbClr val="20273A"/>
    <a:srgbClr val="BDC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 autoAdjust="0"/>
    <p:restoredTop sz="96196" autoAdjust="0"/>
  </p:normalViewPr>
  <p:slideViewPr>
    <p:cSldViewPr snapToGrid="0">
      <p:cViewPr varScale="1">
        <p:scale>
          <a:sx n="98" d="100"/>
          <a:sy n="98" d="100"/>
        </p:scale>
        <p:origin x="90" y="228"/>
      </p:cViewPr>
      <p:guideLst>
        <p:guide orient="horz" pos="3249"/>
        <p:guide pos="5768"/>
        <p:guide orient="horz" pos="142"/>
        <p:guide orient="horz" pos="572"/>
        <p:guide pos="3432"/>
        <p:guide pos="529"/>
        <p:guide orient="horz" pos="1298"/>
        <p:guide orient="horz" pos="2251"/>
        <p:guide orient="horz" pos="3725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F2A30-3C06-4B2F-AF9C-BF43D0E439B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4DD3E-EC02-4890-B8BE-8C83F1E77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6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74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5AEFB-570B-4C84-88E3-434AA91AC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2A665E-13FC-465A-B09C-446184CA8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4DD6E-A80B-4412-86E4-D0B8A58C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2D1172-2E15-475A-993A-11269B88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58AF5-7988-4B6D-BACD-743A96A1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9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AC2E8-74D3-4DE2-920D-1D69B5EF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1845C-1DFB-479D-B522-3458A48AD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1BB74-267E-436B-A415-388EED3D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2168A-CF0D-4C7E-81C3-0E77B11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FD33A-1577-410C-BF0B-E07DD445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1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96A06B-CB26-4971-B420-807B9FA36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62E340-1267-4957-B7E7-EBAF92D0A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189F-C394-49AC-9F30-F4B0BDD4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447AF-A66E-4BC1-AA01-882DD79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5D68F-37F7-4082-9735-A3C9BEE9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62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2387606"/>
            <a:ext cx="10363200" cy="1470025"/>
          </a:xfrm>
          <a:prstGeom prst="rect">
            <a:avLst/>
          </a:prstGeom>
        </p:spPr>
        <p:txBody>
          <a:bodyPr anchor="ctr"/>
          <a:lstStyle>
            <a:lvl1pPr>
              <a:defRPr sz="2667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타이틀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4556414" y="6215084"/>
          <a:ext cx="7430479" cy="426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7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버전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담당자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892" marR="121892" marT="45711" marB="45711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최종수정일</a:t>
                      </a: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연락처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07" marR="121907" marT="45719" marB="45719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892" marR="121892" marT="45711" marB="45711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05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93785" y="-146050"/>
            <a:ext cx="365370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93785" y="-146050"/>
            <a:ext cx="365370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93785" y="-146050"/>
            <a:ext cx="365370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205113" y="337484"/>
            <a:ext cx="449970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History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8493" y="677422"/>
            <a:ext cx="10990462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11115276" y="6715148"/>
            <a:ext cx="1055084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959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93037" y="500042"/>
            <a:ext cx="10990460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11115276" y="6715148"/>
            <a:ext cx="1055084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01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DD32BC6-7DD1-4AD7-B4E6-3366DAFAA444}"/>
              </a:ext>
            </a:extLst>
          </p:cNvPr>
          <p:cNvSpPr/>
          <p:nvPr userDrawn="1"/>
        </p:nvSpPr>
        <p:spPr>
          <a:xfrm>
            <a:off x="1533525" y="0"/>
            <a:ext cx="7839075" cy="685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1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CED9-22EE-465F-913F-D3FCC8F0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8FE53-F98B-4D2B-BCB3-3A6B8641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9675F-5568-445D-B48A-2E91EA93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F85A4-8C7F-4305-84E2-C9C62FC7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FDF4B-CE28-4C36-8F79-416E1F39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19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8FE98-56F8-490C-AB7F-93E8F38C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D065D2-376E-43CB-8966-99A5DE7C1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A7695-A46A-4A43-A3D6-5666752B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F6D52-0F26-4DA6-A551-5D9C5D191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D2728-9AC0-41CB-B05E-78EFCAEB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B6D0D-E4A7-441F-8588-2D7099B5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724BA-13E7-4266-A55F-7C3B8C15F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75B3D-89CC-4EDA-8009-B6533EFC7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07C863-8F16-4EBC-ADDC-72276F99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D4F062-C175-475E-81FA-5A82566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B1A85-653C-4DF2-B58F-86135C35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2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2CD5-C97D-40F7-A63F-B0465EB3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FA53B-BAAC-4716-B3C1-3C0CC6F56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781C5-4E3C-4D27-BA32-F6E0020DD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64234-9FFF-443E-AF69-60A1CAFFF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04718A-5F1A-45B6-ABC4-E0B0EA08D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EE703F-4613-479F-89D8-C40A1EDC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F80356-4316-4100-9FA0-DFA0B7BA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6AC6B6-FC52-4D5C-B9FC-03BFE5E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3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78A12-F2F6-4A6D-A83A-9873E505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A3419B-D20E-436B-9439-5F5A5D8A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0DB3EF-5CC9-47AF-892D-B046DE2F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8005E8-AFA7-40C4-9459-BA48FAF5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4B23F7-02F3-43CC-9389-7F621F6E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98C1E6-011D-4AA9-B011-D4E905F6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48E69-F3FA-4458-8F33-706CAEA7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7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52E6F-DF19-4FFC-B407-0C9044E6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277B7-73D0-43B2-A03A-DF73721DC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86A986-B03E-4CD3-A9BA-A156432F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6E792D-9E52-4FD4-B3FB-BC13510E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88677-7189-41C8-B8BA-E4EE8B6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4024F-084A-4E1E-B576-332263AD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82316-1368-4E00-86DA-82CCB5C5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099734-9171-4F01-936C-7CDD60EA6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8A77A5-8BEC-4B8D-ABBB-D0FA0689A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1451AD-8D78-4155-B8FC-5983E855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038BD-6178-45F0-A057-331A4825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2D447-EF24-4C03-A32E-3085BA83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2FFB7D-B396-4372-AE15-69087BD3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E1342D-2488-4118-B68E-4216F1A6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BC01A-0A00-4F83-B6A2-9A74123CB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3681-CAD2-43FF-BA1F-0747B62BB244}" type="datetimeFigureOut">
              <a:rPr lang="ko-KR" altLang="en-US" smtClean="0"/>
              <a:t>2021-11-23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C2E4E-9C65-4211-AA3C-57571EDDE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091FF-4EB2-4288-A705-0EACEC4B0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4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5736" y="2492897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[PC, </a:t>
            </a:r>
            <a:r>
              <a:rPr lang="ko-KR" altLang="en-US" dirty="0"/>
              <a:t>모바일</a:t>
            </a:r>
            <a:r>
              <a:rPr lang="en-US" altLang="ko-KR" dirty="0"/>
              <a:t>] </a:t>
            </a:r>
            <a:r>
              <a:rPr lang="ko-KR" altLang="en-US" dirty="0"/>
              <a:t>김준</a:t>
            </a:r>
            <a:r>
              <a:rPr lang="en-US" altLang="ko-KR" dirty="0"/>
              <a:t>T </a:t>
            </a:r>
            <a:r>
              <a:rPr lang="ko-KR" altLang="en-US" dirty="0"/>
              <a:t>필수이론 사전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16410" y="6215083"/>
            <a:ext cx="483943" cy="248482"/>
          </a:xfrm>
          <a:prstGeom prst="rect">
            <a:avLst/>
          </a:prstGeom>
        </p:spPr>
        <p:txBody>
          <a:bodyPr wrap="none" lIns="103900" tIns="51951" rIns="103900" bIns="51951">
            <a:spAutoFit/>
          </a:bodyPr>
          <a:lstStyle/>
          <a:p>
            <a:r>
              <a:rPr lang="en-US" altLang="ko-KR" sz="933" dirty="0">
                <a:latin typeface="+mn-ea"/>
              </a:rPr>
              <a:t>V 1.1</a:t>
            </a:r>
            <a:endParaRPr lang="ko-KR" altLang="en-US" sz="933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6410" y="6428267"/>
            <a:ext cx="1139697" cy="248482"/>
          </a:xfrm>
          <a:prstGeom prst="rect">
            <a:avLst/>
          </a:prstGeom>
        </p:spPr>
        <p:txBody>
          <a:bodyPr wrap="square" lIns="103900" tIns="51951" rIns="103900" bIns="51951">
            <a:spAutoFit/>
          </a:bodyPr>
          <a:lstStyle/>
          <a:p>
            <a:r>
              <a:rPr lang="en-US" altLang="ko-KR" sz="933" dirty="0">
                <a:latin typeface="+mn-ea"/>
              </a:rPr>
              <a:t>2021-11-23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09D437-6A65-4483-88D7-EA77E827EC6F}"/>
              </a:ext>
            </a:extLst>
          </p:cNvPr>
          <p:cNvSpPr/>
          <p:nvPr/>
        </p:nvSpPr>
        <p:spPr>
          <a:xfrm>
            <a:off x="8987856" y="6215083"/>
            <a:ext cx="1480119" cy="248482"/>
          </a:xfrm>
          <a:prstGeom prst="rect">
            <a:avLst/>
          </a:prstGeom>
        </p:spPr>
        <p:txBody>
          <a:bodyPr wrap="square" lIns="103900" tIns="51951" rIns="103900" bIns="51951">
            <a:spAutoFit/>
          </a:bodyPr>
          <a:lstStyle/>
          <a:p>
            <a:r>
              <a:rPr lang="ko-KR" altLang="en-US" sz="933" dirty="0">
                <a:latin typeface="+mn-ea"/>
              </a:rPr>
              <a:t>컨텐츠 </a:t>
            </a:r>
            <a:r>
              <a:rPr lang="en-US" altLang="ko-KR" sz="933" dirty="0">
                <a:latin typeface="+mn-ea"/>
              </a:rPr>
              <a:t>1</a:t>
            </a:r>
            <a:r>
              <a:rPr lang="ko-KR" altLang="en-US" sz="933" dirty="0">
                <a:latin typeface="+mn-ea"/>
              </a:rPr>
              <a:t>팀 이다솜</a:t>
            </a:r>
            <a:endParaRPr lang="en-US" altLang="ko-KR" sz="933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7A9D7E-0FC3-4C1E-81D9-B6E33542209B}"/>
              </a:ext>
            </a:extLst>
          </p:cNvPr>
          <p:cNvSpPr/>
          <p:nvPr/>
        </p:nvSpPr>
        <p:spPr>
          <a:xfrm>
            <a:off x="8987855" y="6428396"/>
            <a:ext cx="1139697" cy="248482"/>
          </a:xfrm>
          <a:prstGeom prst="rect">
            <a:avLst/>
          </a:prstGeom>
        </p:spPr>
        <p:txBody>
          <a:bodyPr wrap="square" lIns="103900" tIns="51951" rIns="103900" bIns="51951">
            <a:spAutoFit/>
          </a:bodyPr>
          <a:lstStyle/>
          <a:p>
            <a:r>
              <a:rPr lang="en-US" altLang="ko-KR" sz="933" dirty="0">
                <a:latin typeface="+mn-ea"/>
              </a:rPr>
              <a:t>8526</a:t>
            </a:r>
          </a:p>
        </p:txBody>
      </p:sp>
    </p:spTree>
    <p:extLst>
      <p:ext uri="{BB962C8B-B14F-4D97-AF65-F5344CB8AC3E}">
        <p14:creationId xmlns:p14="http://schemas.microsoft.com/office/powerpoint/2010/main" val="222288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C9C376-BE22-451B-8E9C-37699F425540}"/>
              </a:ext>
            </a:extLst>
          </p:cNvPr>
          <p:cNvSpPr/>
          <p:nvPr/>
        </p:nvSpPr>
        <p:spPr>
          <a:xfrm>
            <a:off x="6969253" y="3243695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D267710-7720-4E05-B529-8D5A00995E8A}"/>
              </a:ext>
            </a:extLst>
          </p:cNvPr>
          <p:cNvSpPr/>
          <p:nvPr/>
        </p:nvSpPr>
        <p:spPr>
          <a:xfrm>
            <a:off x="6927187" y="1664042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CF52B2-A005-4AA5-9AC6-BDFFA6A58A9F}"/>
              </a:ext>
            </a:extLst>
          </p:cNvPr>
          <p:cNvSpPr/>
          <p:nvPr/>
        </p:nvSpPr>
        <p:spPr>
          <a:xfrm>
            <a:off x="233983" y="1340877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07261"/>
              </p:ext>
            </p:extLst>
          </p:nvPr>
        </p:nvGraphicFramePr>
        <p:xfrm>
          <a:off x="10043712" y="17522"/>
          <a:ext cx="2138621" cy="64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양장본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느낌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볼륨감 있게 디자인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08E65C1C-139D-42EB-84AB-21DE376C1D1B}"/>
              </a:ext>
            </a:extLst>
          </p:cNvPr>
          <p:cNvSpPr/>
          <p:nvPr/>
        </p:nvSpPr>
        <p:spPr>
          <a:xfrm rot="545893">
            <a:off x="3684575" y="1500903"/>
            <a:ext cx="2612759" cy="337821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1DC73-FE96-4ABB-97BB-65BA1D9028E3}"/>
              </a:ext>
            </a:extLst>
          </p:cNvPr>
          <p:cNvSpPr txBox="1"/>
          <p:nvPr/>
        </p:nvSpPr>
        <p:spPr>
          <a:xfrm>
            <a:off x="707578" y="1365840"/>
            <a:ext cx="246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화학을 처음 시작하는 수험생을 위한 기초 개념까지 포함</a:t>
            </a:r>
            <a:r>
              <a:rPr lang="en-US" altLang="ko-KR" sz="1200" dirty="0"/>
              <a:t>!</a:t>
            </a:r>
          </a:p>
          <a:p>
            <a:pPr algn="r"/>
            <a:r>
              <a:rPr lang="ko-KR" altLang="en-US" sz="1200" dirty="0"/>
              <a:t>빈틈 없는 이론을 완성하는 </a:t>
            </a:r>
            <a:endParaRPr lang="en-US" altLang="ko-KR" sz="1200" dirty="0"/>
          </a:p>
          <a:p>
            <a:pPr algn="r"/>
            <a:r>
              <a:rPr lang="ko-KR" altLang="en-US" sz="1200" b="1" dirty="0"/>
              <a:t>자세하고 꼼꼼한 필수 이론서</a:t>
            </a:r>
            <a:endParaRPr lang="en-US" altLang="ko-KR" sz="12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C278224-9F90-4DF7-9D49-D39685265202}"/>
              </a:ext>
            </a:extLst>
          </p:cNvPr>
          <p:cNvCxnSpPr>
            <a:cxnSpLocks/>
          </p:cNvCxnSpPr>
          <p:nvPr/>
        </p:nvCxnSpPr>
        <p:spPr>
          <a:xfrm>
            <a:off x="2335487" y="746259"/>
            <a:ext cx="4006543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43C6BA-6C12-44D4-8684-F00D93EC1BF4}"/>
              </a:ext>
            </a:extLst>
          </p:cNvPr>
          <p:cNvSpPr txBox="1"/>
          <p:nvPr/>
        </p:nvSpPr>
        <p:spPr>
          <a:xfrm>
            <a:off x="2300164" y="307201"/>
            <a:ext cx="5359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화학 이론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/>
              <a:t>첫 단추부터 잘 끼워야 합니다</a:t>
            </a:r>
            <a:r>
              <a:rPr lang="en-US" altLang="ko-KR" sz="1500" dirty="0"/>
              <a:t>.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b="1" dirty="0"/>
              <a:t>기본에 충실하면서 완전한 학습이 가능하도록</a:t>
            </a:r>
            <a:r>
              <a:rPr lang="ko-KR" altLang="en-US" sz="1500" dirty="0"/>
              <a:t> 준비했습니다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5F0CD36-E4FD-4B37-A948-70E8F281A3DE}"/>
              </a:ext>
            </a:extLst>
          </p:cNvPr>
          <p:cNvSpPr/>
          <p:nvPr/>
        </p:nvSpPr>
        <p:spPr>
          <a:xfrm>
            <a:off x="3514085" y="980439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Softcover paperback book mockup top view Premium Psd">
            <a:extLst>
              <a:ext uri="{FF2B5EF4-FFF2-40B4-BE49-F238E27FC236}">
                <a16:creationId xmlns:a16="http://schemas.microsoft.com/office/drawing/2014/main" id="{53D2052F-30F6-44E1-848E-90B1F09D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70" y="4633199"/>
            <a:ext cx="3223230" cy="21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8107A2-53F2-4991-91A6-81FC1635EC46}"/>
              </a:ext>
            </a:extLst>
          </p:cNvPr>
          <p:cNvSpPr txBox="1"/>
          <p:nvPr/>
        </p:nvSpPr>
        <p:spPr>
          <a:xfrm>
            <a:off x="7040074" y="3285860"/>
            <a:ext cx="30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김준 선생님은 이미 다 알고 있다</a:t>
            </a:r>
            <a:r>
              <a:rPr lang="en-US" altLang="ko-KR" sz="1200" dirty="0"/>
              <a:t>!</a:t>
            </a:r>
          </a:p>
          <a:p>
            <a:r>
              <a:rPr lang="ko-KR" altLang="en-US" sz="1200" dirty="0"/>
              <a:t>수험생들이 궁금해 할 질문을 </a:t>
            </a:r>
            <a:endParaRPr lang="en-US" altLang="ko-KR" sz="1200" dirty="0"/>
          </a:p>
          <a:p>
            <a:r>
              <a:rPr lang="ko-KR" altLang="en-US" sz="1200" dirty="0"/>
              <a:t>한 발 앞서 정리한 </a:t>
            </a:r>
            <a:r>
              <a:rPr lang="en-US" altLang="ko-KR" sz="1200" b="1" dirty="0"/>
              <a:t>FAQ</a:t>
            </a:r>
            <a:r>
              <a:rPr lang="ko-KR" altLang="en-US" sz="1200" b="1" dirty="0"/>
              <a:t>와</a:t>
            </a:r>
            <a:endParaRPr lang="en-US" altLang="ko-KR" sz="1200" b="1" dirty="0"/>
          </a:p>
          <a:p>
            <a:r>
              <a:rPr lang="ko-KR" altLang="en-US" sz="1200" dirty="0"/>
              <a:t>선생님이 추천하는 </a:t>
            </a:r>
            <a:r>
              <a:rPr lang="ko-KR" altLang="en-US" sz="1200" b="1" dirty="0"/>
              <a:t>학습 </a:t>
            </a:r>
            <a:r>
              <a:rPr lang="ko-KR" altLang="en-US" sz="1200" b="1" dirty="0" err="1"/>
              <a:t>꿀팁까지</a:t>
            </a:r>
            <a:r>
              <a:rPr lang="ko-KR" altLang="en-US" sz="1200" b="1" dirty="0"/>
              <a:t> 수록</a:t>
            </a:r>
            <a:r>
              <a:rPr lang="en-US" altLang="ko-KR" sz="1200" b="1" dirty="0"/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A7451E-5AE3-4993-A235-9A6330103337}"/>
              </a:ext>
            </a:extLst>
          </p:cNvPr>
          <p:cNvSpPr txBox="1"/>
          <p:nvPr/>
        </p:nvSpPr>
        <p:spPr>
          <a:xfrm>
            <a:off x="7040074" y="1781338"/>
            <a:ext cx="293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이론 학습 후 개념과 공식을 간단하게 확인할 수 있도록 예제</a:t>
            </a:r>
            <a:r>
              <a:rPr lang="en-US" altLang="ko-KR" sz="1200" dirty="0"/>
              <a:t>, </a:t>
            </a:r>
            <a:r>
              <a:rPr lang="ko-KR" altLang="en-US" sz="1200" dirty="0"/>
              <a:t>빈칸 채우기 등 </a:t>
            </a:r>
            <a:r>
              <a:rPr lang="ko-KR" altLang="en-US" sz="1200" b="1" dirty="0"/>
              <a:t>개념 확인 문제와 필수 기출 수록</a:t>
            </a:r>
            <a:r>
              <a:rPr lang="en-US" altLang="ko-KR" sz="1200" b="1" dirty="0"/>
              <a:t>!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3CCFB4-B87E-4C7E-97BA-EBFAD332D3C5}"/>
              </a:ext>
            </a:extLst>
          </p:cNvPr>
          <p:cNvGrpSpPr/>
          <p:nvPr/>
        </p:nvGrpSpPr>
        <p:grpSpPr>
          <a:xfrm>
            <a:off x="-48295" y="3429000"/>
            <a:ext cx="3106519" cy="921890"/>
            <a:chOff x="94513" y="2978776"/>
            <a:chExt cx="3106519" cy="9218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AB842E-01E9-4372-AD74-D88B3D4A1042}"/>
                </a:ext>
              </a:extLst>
            </p:cNvPr>
            <p:cNvSpPr/>
            <p:nvPr/>
          </p:nvSpPr>
          <p:spPr>
            <a:xfrm>
              <a:off x="266218" y="2978776"/>
              <a:ext cx="2934814" cy="921890"/>
            </a:xfrm>
            <a:prstGeom prst="rect">
              <a:avLst/>
            </a:pr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344560-66A8-4C3D-990B-F408DA9BB423}"/>
                </a:ext>
              </a:extLst>
            </p:cNvPr>
            <p:cNvSpPr txBox="1"/>
            <p:nvPr/>
          </p:nvSpPr>
          <p:spPr>
            <a:xfrm>
              <a:off x="94513" y="3009051"/>
              <a:ext cx="30356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</a:t>
              </a:r>
              <a:r>
                <a:rPr lang="ko-KR" altLang="en-US" sz="1200" dirty="0"/>
                <a:t>단원 배울 땐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단원을 모르고</a:t>
              </a:r>
              <a:r>
                <a:rPr lang="en-US" altLang="ko-KR" sz="1200" dirty="0"/>
                <a:t>, </a:t>
              </a:r>
            </a:p>
            <a:p>
              <a:pPr algn="r"/>
              <a:r>
                <a:rPr lang="en-US" altLang="ko-KR" sz="1200" dirty="0"/>
                <a:t>3</a:t>
              </a:r>
              <a:r>
                <a:rPr lang="ko-KR" altLang="en-US" sz="1200" dirty="0"/>
                <a:t>단원을 배웠더니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단원을 까먹는다</a:t>
              </a:r>
              <a:r>
                <a:rPr lang="en-US" altLang="ko-KR" sz="1200" dirty="0"/>
                <a:t>? </a:t>
              </a:r>
            </a:p>
            <a:p>
              <a:pPr algn="r"/>
              <a:r>
                <a:rPr lang="ko-KR" altLang="en-US" sz="1200" dirty="0"/>
                <a:t>개념의 </a:t>
              </a:r>
              <a:r>
                <a:rPr lang="ko-KR" altLang="en-US" sz="1200" dirty="0" err="1"/>
                <a:t>다시보기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미리보기를 수록하여 </a:t>
              </a:r>
              <a:endParaRPr lang="en-US" altLang="ko-KR" sz="1200" dirty="0"/>
            </a:p>
            <a:p>
              <a:pPr algn="r"/>
              <a:r>
                <a:rPr lang="ko-KR" altLang="en-US" sz="1200" b="1" dirty="0"/>
                <a:t>단원 간 유기적인 이해까지 완성</a:t>
              </a:r>
              <a:r>
                <a:rPr lang="en-US" altLang="ko-KR" sz="1200" b="1" dirty="0"/>
                <a:t>!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932FCE-8238-4BB9-9BAB-D0E63C41D23E}"/>
              </a:ext>
            </a:extLst>
          </p:cNvPr>
          <p:cNvCxnSpPr>
            <a:cxnSpLocks/>
          </p:cNvCxnSpPr>
          <p:nvPr/>
        </p:nvCxnSpPr>
        <p:spPr>
          <a:xfrm flipH="1">
            <a:off x="3168797" y="3957095"/>
            <a:ext cx="544512" cy="2494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D1D6F9-841C-4B19-83E7-F6EBFE349628}"/>
              </a:ext>
            </a:extLst>
          </p:cNvPr>
          <p:cNvCxnSpPr>
            <a:cxnSpLocks/>
          </p:cNvCxnSpPr>
          <p:nvPr/>
        </p:nvCxnSpPr>
        <p:spPr>
          <a:xfrm flipH="1">
            <a:off x="2969096" y="4206582"/>
            <a:ext cx="2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E5EAE43-BF98-4697-BE48-26505AF2BEAD}"/>
              </a:ext>
            </a:extLst>
          </p:cNvPr>
          <p:cNvCxnSpPr>
            <a:cxnSpLocks/>
          </p:cNvCxnSpPr>
          <p:nvPr/>
        </p:nvCxnSpPr>
        <p:spPr>
          <a:xfrm flipH="1" flipV="1">
            <a:off x="3418592" y="1594906"/>
            <a:ext cx="597148" cy="5300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1125F1E-F1C3-4B7B-8DFE-E573D1E00179}"/>
              </a:ext>
            </a:extLst>
          </p:cNvPr>
          <p:cNvCxnSpPr>
            <a:cxnSpLocks/>
          </p:cNvCxnSpPr>
          <p:nvPr/>
        </p:nvCxnSpPr>
        <p:spPr>
          <a:xfrm flipH="1">
            <a:off x="3103005" y="1594904"/>
            <a:ext cx="3219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2F1D328-A347-4670-9224-CD81E02175A5}"/>
              </a:ext>
            </a:extLst>
          </p:cNvPr>
          <p:cNvCxnSpPr>
            <a:cxnSpLocks/>
          </p:cNvCxnSpPr>
          <p:nvPr/>
        </p:nvCxnSpPr>
        <p:spPr>
          <a:xfrm flipV="1">
            <a:off x="6298406" y="1999167"/>
            <a:ext cx="501334" cy="2304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0AB42BC-776F-46A2-93CC-F9A0798B4DE0}"/>
              </a:ext>
            </a:extLst>
          </p:cNvPr>
          <p:cNvCxnSpPr>
            <a:cxnSpLocks/>
          </p:cNvCxnSpPr>
          <p:nvPr/>
        </p:nvCxnSpPr>
        <p:spPr>
          <a:xfrm flipH="1">
            <a:off x="6788327" y="1999167"/>
            <a:ext cx="24188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9906E7B-ED3F-4361-BE32-8B5D98BB0711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728162" cy="3990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C142CB1-1051-4714-BFDE-F52173D26D27}"/>
              </a:ext>
            </a:extLst>
          </p:cNvPr>
          <p:cNvCxnSpPr>
            <a:cxnSpLocks/>
          </p:cNvCxnSpPr>
          <p:nvPr/>
        </p:nvCxnSpPr>
        <p:spPr>
          <a:xfrm flipH="1">
            <a:off x="6824162" y="3828060"/>
            <a:ext cx="206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5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573565"/>
              </p:ext>
            </p:extLst>
          </p:nvPr>
        </p:nvGraphicFramePr>
        <p:xfrm>
          <a:off x="10043712" y="17522"/>
          <a:ext cx="2138621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타겟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전달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8913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맛보기 영상 삽입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MV00221477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MV00301982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69DD6E7-6F91-487F-8FF5-1EAAC82BACC0}"/>
              </a:ext>
            </a:extLst>
          </p:cNvPr>
          <p:cNvCxnSpPr/>
          <p:nvPr/>
        </p:nvCxnSpPr>
        <p:spPr>
          <a:xfrm>
            <a:off x="2372168" y="22860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97FE5B-3DC2-41A2-BF6E-37C77011DA3C}"/>
              </a:ext>
            </a:extLst>
          </p:cNvPr>
          <p:cNvCxnSpPr/>
          <p:nvPr/>
        </p:nvCxnSpPr>
        <p:spPr>
          <a:xfrm>
            <a:off x="2372168" y="948168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0371C2A-875B-44FB-B378-BBD1C104D426}"/>
              </a:ext>
            </a:extLst>
          </p:cNvPr>
          <p:cNvSpPr txBox="1"/>
          <p:nvPr/>
        </p:nvSpPr>
        <p:spPr>
          <a:xfrm>
            <a:off x="2866088" y="271522"/>
            <a:ext cx="42277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원래 화학은 </a:t>
            </a:r>
            <a:r>
              <a:rPr lang="ko-KR" altLang="en-US" sz="1500" dirty="0"/>
              <a:t>문제 </a:t>
            </a:r>
            <a:r>
              <a:rPr lang="ko-KR" altLang="en-US" sz="1500" dirty="0" err="1"/>
              <a:t>풀이까지가</a:t>
            </a:r>
            <a:r>
              <a:rPr lang="ko-KR" altLang="en-US" sz="1500" dirty="0"/>
              <a:t> 진짜 완성</a:t>
            </a:r>
            <a:r>
              <a:rPr lang="en-US" altLang="ko-KR" sz="1500" dirty="0"/>
              <a:t>!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en-US" altLang="ko-KR" sz="2000" b="1" dirty="0"/>
              <a:t>2023 </a:t>
            </a:r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기출 문제풀이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2345CF-B187-4292-B400-FB058103BCFF}"/>
              </a:ext>
            </a:extLst>
          </p:cNvPr>
          <p:cNvCxnSpPr>
            <a:cxnSpLocks/>
          </p:cNvCxnSpPr>
          <p:nvPr/>
        </p:nvCxnSpPr>
        <p:spPr>
          <a:xfrm>
            <a:off x="4371435" y="1951716"/>
            <a:ext cx="1699165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364776-0251-4A17-B6B3-34FDF9296D0B}"/>
              </a:ext>
            </a:extLst>
          </p:cNvPr>
          <p:cNvSpPr txBox="1"/>
          <p:nvPr/>
        </p:nvSpPr>
        <p:spPr>
          <a:xfrm>
            <a:off x="2558687" y="1041771"/>
            <a:ext cx="484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이론을 알고 있는 것 </a:t>
            </a:r>
            <a:r>
              <a:rPr lang="en-US" altLang="ko-KR" sz="1500" dirty="0">
                <a:solidFill>
                  <a:schemeClr val="tx1"/>
                </a:solidFill>
              </a:rPr>
              <a:t>‘</a:t>
            </a:r>
            <a:r>
              <a:rPr lang="ko-KR" altLang="en-US" sz="1500" dirty="0">
                <a:solidFill>
                  <a:schemeClr val="tx1"/>
                </a:solidFill>
              </a:rPr>
              <a:t>같은데</a:t>
            </a:r>
            <a:r>
              <a:rPr lang="en-US" altLang="ko-KR" sz="1500" dirty="0">
                <a:solidFill>
                  <a:schemeClr val="tx1"/>
                </a:solidFill>
              </a:rPr>
              <a:t>‘ </a:t>
            </a:r>
            <a:r>
              <a:rPr lang="ko-KR" altLang="en-US" sz="1500" dirty="0">
                <a:solidFill>
                  <a:schemeClr val="tx1"/>
                </a:solidFill>
              </a:rPr>
              <a:t>왜 문제가 안 풀릴까</a:t>
            </a:r>
            <a:r>
              <a:rPr lang="en-US" altLang="ko-KR" sz="1500" dirty="0">
                <a:solidFill>
                  <a:schemeClr val="tx1"/>
                </a:solidFill>
              </a:rPr>
              <a:t>?</a:t>
            </a:r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문제로의 적용까지 완성해야 진짜 완성</a:t>
            </a:r>
            <a:r>
              <a:rPr lang="en-US" altLang="ko-KR" sz="1500" dirty="0">
                <a:solidFill>
                  <a:schemeClr val="tx1"/>
                </a:solidFill>
              </a:rPr>
              <a:t>! 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이제부터 화학은 </a:t>
            </a:r>
            <a:r>
              <a:rPr lang="ko-KR" altLang="en-US" sz="1500" b="1" dirty="0"/>
              <a:t>이론과 기출을 함께</a:t>
            </a:r>
            <a:r>
              <a:rPr lang="ko-KR" altLang="en-US" sz="1500" dirty="0"/>
              <a:t> 공부합니다</a:t>
            </a:r>
            <a:r>
              <a:rPr lang="en-US" altLang="ko-KR" sz="1500" dirty="0"/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12D8DA-C7F4-4FC1-AE9D-3FA454055BCB}"/>
              </a:ext>
            </a:extLst>
          </p:cNvPr>
          <p:cNvSpPr/>
          <p:nvPr/>
        </p:nvSpPr>
        <p:spPr>
          <a:xfrm>
            <a:off x="2685519" y="2386129"/>
            <a:ext cx="4597046" cy="21061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58779-8896-4EED-B3AF-D48F710C6688}"/>
              </a:ext>
            </a:extLst>
          </p:cNvPr>
          <p:cNvSpPr txBox="1"/>
          <p:nvPr/>
        </p:nvSpPr>
        <p:spPr>
          <a:xfrm>
            <a:off x="2909065" y="3171817"/>
            <a:ext cx="41502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500" dirty="0">
                <a:solidFill>
                  <a:schemeClr val="tx1"/>
                </a:solidFill>
              </a:rPr>
              <a:t>Jun or Not</a:t>
            </a:r>
          </a:p>
          <a:p>
            <a:pPr latinLnBrk="1"/>
            <a:r>
              <a:rPr lang="en-US" altLang="ko-KR" sz="1500" dirty="0"/>
              <a:t>2023 </a:t>
            </a:r>
            <a:r>
              <a:rPr lang="en-US" altLang="ko-KR" sz="1500" dirty="0" err="1"/>
              <a:t>Chemistory</a:t>
            </a:r>
            <a:r>
              <a:rPr lang="en-US" altLang="ko-KR" sz="1500" dirty="0"/>
              <a:t> </a:t>
            </a:r>
            <a:r>
              <a:rPr lang="ko-KR" altLang="en-US" sz="1500" dirty="0"/>
              <a:t>기출 맛보기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BA548C6-8CE9-4B86-9410-DFBBE8978F2D}"/>
              </a:ext>
            </a:extLst>
          </p:cNvPr>
          <p:cNvSpPr/>
          <p:nvPr/>
        </p:nvSpPr>
        <p:spPr>
          <a:xfrm rot="5400000">
            <a:off x="6416407" y="3385261"/>
            <a:ext cx="312235" cy="192243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C2FD52-FB04-46CF-9CF5-1ED5212F1268}"/>
              </a:ext>
            </a:extLst>
          </p:cNvPr>
          <p:cNvSpPr/>
          <p:nvPr/>
        </p:nvSpPr>
        <p:spPr>
          <a:xfrm>
            <a:off x="2596787" y="2320454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2E9DD-E0C9-4DC0-81C0-CC231FC9A252}"/>
              </a:ext>
            </a:extLst>
          </p:cNvPr>
          <p:cNvSpPr txBox="1"/>
          <p:nvPr/>
        </p:nvSpPr>
        <p:spPr>
          <a:xfrm>
            <a:off x="9329365" y="5108742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</p:spTree>
    <p:extLst>
      <p:ext uri="{BB962C8B-B14F-4D97-AF65-F5344CB8AC3E}">
        <p14:creationId xmlns:p14="http://schemas.microsoft.com/office/powerpoint/2010/main" val="114218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44840"/>
              </p:ext>
            </p:extLst>
          </p:nvPr>
        </p:nvGraphicFramePr>
        <p:xfrm>
          <a:off x="10043712" y="17522"/>
          <a:ext cx="2138621" cy="76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특강 코드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1225-2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1908-2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13FB6A-5012-41B6-92E7-94E89C0856E1}"/>
              </a:ext>
            </a:extLst>
          </p:cNvPr>
          <p:cNvSpPr/>
          <p:nvPr/>
        </p:nvSpPr>
        <p:spPr>
          <a:xfrm>
            <a:off x="756967" y="225425"/>
            <a:ext cx="4132533" cy="1620461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기출 총망라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b="0" dirty="0">
              <a:solidFill>
                <a:schemeClr val="tx1"/>
              </a:solidFill>
            </a:endParaRPr>
          </a:p>
          <a:p>
            <a:pPr marL="285750" indent="-285750" algn="just" latinLnBrk="1">
              <a:buFont typeface="Wingdings" panose="05000000000000000000" pitchFamily="2" charset="2"/>
              <a:buChar char="ü"/>
            </a:pPr>
            <a:r>
              <a:rPr lang="en-US" altLang="ko-KR" sz="1500" b="0" dirty="0">
                <a:solidFill>
                  <a:schemeClr val="tx1"/>
                </a:solidFill>
              </a:rPr>
              <a:t>21-22</a:t>
            </a:r>
            <a:r>
              <a:rPr lang="ko-KR" altLang="en-US" sz="1500" b="0" dirty="0">
                <a:solidFill>
                  <a:schemeClr val="tx1"/>
                </a:solidFill>
              </a:rPr>
              <a:t>학년도 기출 </a:t>
            </a:r>
            <a:r>
              <a:rPr lang="ko-KR" altLang="en-US" sz="1500" b="0" dirty="0" err="1">
                <a:solidFill>
                  <a:schemeClr val="tx1"/>
                </a:solidFill>
              </a:rPr>
              <a:t>전문항</a:t>
            </a:r>
            <a:endParaRPr lang="en-US" altLang="ko-KR" sz="1500" b="0" dirty="0">
              <a:solidFill>
                <a:schemeClr val="tx1"/>
              </a:solidFill>
            </a:endParaRPr>
          </a:p>
          <a:p>
            <a:pPr marL="285750" indent="-285750" algn="just" latinLnBrk="1">
              <a:buFont typeface="Wingdings" panose="05000000000000000000" pitchFamily="2" charset="2"/>
              <a:buChar char="ü"/>
            </a:pPr>
            <a:r>
              <a:rPr lang="ko-KR" altLang="en-US" sz="1500" b="0" dirty="0">
                <a:solidFill>
                  <a:schemeClr val="tx1"/>
                </a:solidFill>
              </a:rPr>
              <a:t>개정 전 화학</a:t>
            </a:r>
            <a:r>
              <a:rPr lang="en-US" altLang="ko-KR" sz="1500" b="0" dirty="0">
                <a:solidFill>
                  <a:schemeClr val="tx1"/>
                </a:solidFill>
              </a:rPr>
              <a:t>Ⅰ, </a:t>
            </a:r>
            <a:r>
              <a:rPr lang="ko-KR" altLang="en-US" sz="1500" b="0" dirty="0">
                <a:solidFill>
                  <a:schemeClr val="tx1"/>
                </a:solidFill>
              </a:rPr>
              <a:t>화학</a:t>
            </a:r>
            <a:r>
              <a:rPr lang="en-US" altLang="ko-KR" sz="1500" b="0" dirty="0">
                <a:solidFill>
                  <a:schemeClr val="tx1"/>
                </a:solidFill>
              </a:rPr>
              <a:t>Ⅱ </a:t>
            </a:r>
            <a:r>
              <a:rPr lang="ko-KR" altLang="en-US" sz="1500" b="0" dirty="0">
                <a:solidFill>
                  <a:schemeClr val="tx1"/>
                </a:solidFill>
              </a:rPr>
              <a:t>기출 중 현재</a:t>
            </a:r>
            <a:r>
              <a:rPr lang="en-US" altLang="ko-KR" sz="1500" b="0" dirty="0">
                <a:solidFill>
                  <a:schemeClr val="tx1"/>
                </a:solidFill>
              </a:rPr>
              <a:t> </a:t>
            </a:r>
          </a:p>
          <a:p>
            <a:pPr marL="266700" algn="just" latinLnBrk="1"/>
            <a:r>
              <a:rPr lang="ko-KR" altLang="en-US" sz="1500" b="0" dirty="0">
                <a:solidFill>
                  <a:schemeClr val="tx1"/>
                </a:solidFill>
              </a:rPr>
              <a:t>교육과정에 해당하는 문항 선별 수록</a:t>
            </a:r>
            <a:endParaRPr lang="ko-KR" altLang="en-US" sz="15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C4E85CE-E62B-4642-A01A-B2DE65354F32}"/>
              </a:ext>
            </a:extLst>
          </p:cNvPr>
          <p:cNvSpPr/>
          <p:nvPr/>
        </p:nvSpPr>
        <p:spPr>
          <a:xfrm>
            <a:off x="5059092" y="225425"/>
            <a:ext cx="4132533" cy="1620461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1"/>
            <a:r>
              <a:rPr lang="en-US" altLang="ko-KR" sz="1500" b="1" dirty="0">
                <a:solidFill>
                  <a:schemeClr val="tx1"/>
                </a:solidFill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</a:rPr>
              <a:t>인칭 풀이시점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b="0" dirty="0">
              <a:solidFill>
                <a:schemeClr val="tx1"/>
              </a:solidFill>
            </a:endParaRP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15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전문항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아이패드 해설 강의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 </a:t>
            </a: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실제 시험지에서 어떻게 풀어야 효과적인지 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인칭 </a:t>
            </a:r>
            <a:r>
              <a:rPr lang="ko-KR" altLang="en-US" sz="15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김준선생님의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시점에서 이해</a:t>
            </a:r>
            <a:endParaRPr lang="ko-KR" altLang="en-US" sz="15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3525A6-E220-4C8F-9C6F-107D3274DE55}"/>
              </a:ext>
            </a:extLst>
          </p:cNvPr>
          <p:cNvSpPr/>
          <p:nvPr/>
        </p:nvSpPr>
        <p:spPr>
          <a:xfrm>
            <a:off x="756967" y="2001838"/>
            <a:ext cx="4132533" cy="1620461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이론</a:t>
            </a:r>
            <a:r>
              <a:rPr lang="en-US" altLang="ko-KR" sz="1500" b="1" dirty="0">
                <a:solidFill>
                  <a:schemeClr val="tx1"/>
                </a:solidFill>
              </a:rPr>
              <a:t>/ </a:t>
            </a:r>
            <a:r>
              <a:rPr lang="ko-KR" altLang="en-US" sz="1500" b="1" dirty="0">
                <a:solidFill>
                  <a:schemeClr val="tx1"/>
                </a:solidFill>
              </a:rPr>
              <a:t>기출 동시 업로드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b="0" dirty="0">
              <a:solidFill>
                <a:schemeClr val="tx1"/>
              </a:solidFill>
            </a:endParaRP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이론 교재와 동일한 </a:t>
            </a:r>
            <a:r>
              <a:rPr lang="ko-KR" altLang="en-US" sz="15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단원별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구성 교재로 수업 진도에 맞춘 문제풀이 가능</a:t>
            </a:r>
            <a:endParaRPr lang="en-US" altLang="ko-KR" sz="15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이론 강좌와 동일 범위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동일 속도로 강좌 업로드 되어 이론 복습과 문제 적용 완성</a:t>
            </a:r>
            <a:endParaRPr lang="ko-KR" altLang="en-US" sz="15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866DFE5-2E68-4A23-8C19-E914AE690DDB}"/>
              </a:ext>
            </a:extLst>
          </p:cNvPr>
          <p:cNvSpPr/>
          <p:nvPr/>
        </p:nvSpPr>
        <p:spPr>
          <a:xfrm>
            <a:off x="5059092" y="2001838"/>
            <a:ext cx="4132533" cy="1620461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1"/>
            <a:r>
              <a:rPr lang="ko-KR" altLang="en-US" sz="1500" b="1" dirty="0" err="1">
                <a:solidFill>
                  <a:schemeClr val="tx1"/>
                </a:solidFill>
              </a:rPr>
              <a:t>전문항</a:t>
            </a:r>
            <a:r>
              <a:rPr lang="ko-KR" altLang="en-US" sz="1500" b="1" dirty="0">
                <a:solidFill>
                  <a:schemeClr val="tx1"/>
                </a:solidFill>
              </a:rPr>
              <a:t> 인덱싱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b="1" dirty="0">
              <a:solidFill>
                <a:schemeClr val="tx1"/>
              </a:solidFill>
            </a:endParaRP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1: 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화학의 첫걸음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원자의 세계</a:t>
            </a:r>
            <a:endParaRPr lang="en-US" altLang="ko-KR" sz="15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6700" indent="0" algn="just" defTabSz="914400" rtl="0" eaLnBrk="1" latinLnBrk="1" hangingPunct="1">
              <a:buFont typeface="Wingdings" panose="05000000000000000000" pitchFamily="2" charset="2"/>
              <a:buNone/>
            </a:pP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2: 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화학 결합과 분자의 세계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역동적인 화학 반응</a:t>
            </a:r>
            <a:endParaRPr lang="en-US" altLang="ko-KR" sz="15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just" defTabSz="914400" rtl="0"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 문항 인덱싱으로 취약 문항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파트만 선별 수강 가능</a:t>
            </a:r>
            <a:r>
              <a:rPr lang="en-US" altLang="ko-KR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ko-KR" altLang="en-US" sz="15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F0A7A8-D08B-44CB-8170-ED16E377A7C0}"/>
              </a:ext>
            </a:extLst>
          </p:cNvPr>
          <p:cNvSpPr/>
          <p:nvPr/>
        </p:nvSpPr>
        <p:spPr>
          <a:xfrm>
            <a:off x="839788" y="4400550"/>
            <a:ext cx="8197539" cy="570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BBBD4-3B2B-4A4B-811B-9698F7B92E13}"/>
              </a:ext>
            </a:extLst>
          </p:cNvPr>
          <p:cNvSpPr txBox="1"/>
          <p:nvPr/>
        </p:nvSpPr>
        <p:spPr>
          <a:xfrm>
            <a:off x="2282385" y="4507141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강좌리스트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363F10E-A323-4F29-B2A4-35B68E8C6FC7}"/>
              </a:ext>
            </a:extLst>
          </p:cNvPr>
          <p:cNvSpPr/>
          <p:nvPr/>
        </p:nvSpPr>
        <p:spPr>
          <a:xfrm>
            <a:off x="709627" y="4329677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0E5008-6292-4303-8799-884B88B4E21A}"/>
              </a:ext>
            </a:extLst>
          </p:cNvPr>
          <p:cNvSpPr/>
          <p:nvPr/>
        </p:nvSpPr>
        <p:spPr>
          <a:xfrm>
            <a:off x="4120526" y="2358965"/>
            <a:ext cx="1744320" cy="21873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기출문제집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Part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 descr="Water">
            <a:extLst>
              <a:ext uri="{FF2B5EF4-FFF2-40B4-BE49-F238E27FC236}">
                <a16:creationId xmlns:a16="http://schemas.microsoft.com/office/drawing/2014/main" id="{6591B605-7B4B-4427-A2DD-BF83DBEF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03" y="1187748"/>
            <a:ext cx="1354754" cy="10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773937"/>
              </p:ext>
            </p:extLst>
          </p:nvPr>
        </p:nvGraphicFramePr>
        <p:xfrm>
          <a:off x="10043712" y="17522"/>
          <a:ext cx="2138621" cy="110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볼륨감 있게 디자인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구매하기 클릭 시 장바구니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PB00022567	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PB00025936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69DD6E7-6F91-487F-8FF5-1EAAC82BACC0}"/>
              </a:ext>
            </a:extLst>
          </p:cNvPr>
          <p:cNvCxnSpPr/>
          <p:nvPr/>
        </p:nvCxnSpPr>
        <p:spPr>
          <a:xfrm>
            <a:off x="2372168" y="58420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97FE5B-3DC2-41A2-BF6E-37C77011DA3C}"/>
              </a:ext>
            </a:extLst>
          </p:cNvPr>
          <p:cNvCxnSpPr/>
          <p:nvPr/>
        </p:nvCxnSpPr>
        <p:spPr>
          <a:xfrm>
            <a:off x="2384868" y="1106454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0371C2A-875B-44FB-B378-BBD1C104D426}"/>
              </a:ext>
            </a:extLst>
          </p:cNvPr>
          <p:cNvSpPr txBox="1"/>
          <p:nvPr/>
        </p:nvSpPr>
        <p:spPr>
          <a:xfrm>
            <a:off x="2631828" y="642281"/>
            <a:ext cx="4721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000" b="1" dirty="0" err="1">
                <a:solidFill>
                  <a:schemeClr val="tx1"/>
                </a:solidFill>
              </a:rPr>
              <a:t>Chemistory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이론</a:t>
            </a:r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</a:rPr>
              <a:t>기출 교재 </a:t>
            </a:r>
            <a:r>
              <a:rPr lang="ko-KR" altLang="en-US" sz="2000" b="1" dirty="0"/>
              <a:t>패키지</a:t>
            </a:r>
            <a:endParaRPr lang="en-US" altLang="ko-KR" sz="2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8393A-147B-4F9C-8FBA-3E4534401F09}"/>
              </a:ext>
            </a:extLst>
          </p:cNvPr>
          <p:cNvSpPr/>
          <p:nvPr/>
        </p:nvSpPr>
        <p:spPr>
          <a:xfrm>
            <a:off x="1790165" y="2344916"/>
            <a:ext cx="1744320" cy="21873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999E4-C0A6-40A6-9D4E-A36899D150A8}"/>
              </a:ext>
            </a:extLst>
          </p:cNvPr>
          <p:cNvSpPr/>
          <p:nvPr/>
        </p:nvSpPr>
        <p:spPr>
          <a:xfrm>
            <a:off x="6450887" y="2344916"/>
            <a:ext cx="1731952" cy="21718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기출문제집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Part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6FF578-5D91-496D-A303-D52017A93661}"/>
              </a:ext>
            </a:extLst>
          </p:cNvPr>
          <p:cNvSpPr txBox="1"/>
          <p:nvPr/>
        </p:nvSpPr>
        <p:spPr>
          <a:xfrm>
            <a:off x="7473794" y="1436001"/>
            <a:ext cx="1791104" cy="564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특별 사전판매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r>
              <a:rPr lang="en-US" altLang="ko-KR" sz="1500" b="1" dirty="0"/>
              <a:t>12/1(</a:t>
            </a:r>
            <a:r>
              <a:rPr lang="ko-KR" altLang="en-US" sz="1500" b="1" dirty="0"/>
              <a:t>수</a:t>
            </a:r>
            <a:r>
              <a:rPr lang="en-US" altLang="ko-KR" sz="1500" b="1" dirty="0"/>
              <a:t>)~12/6(</a:t>
            </a:r>
            <a:r>
              <a:rPr lang="ko-KR" altLang="en-US" sz="1500" b="1" dirty="0"/>
              <a:t>월</a:t>
            </a:r>
            <a:r>
              <a:rPr lang="en-US" altLang="ko-KR" sz="1500" b="1" dirty="0"/>
              <a:t>)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E0F46-24DC-4740-B3AE-69BB56C63292}"/>
              </a:ext>
            </a:extLst>
          </p:cNvPr>
          <p:cNvSpPr txBox="1"/>
          <p:nvPr/>
        </p:nvSpPr>
        <p:spPr>
          <a:xfrm>
            <a:off x="913501" y="4967843"/>
            <a:ext cx="8158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b="1" dirty="0">
                <a:solidFill>
                  <a:schemeClr val="tx1"/>
                </a:solidFill>
              </a:rPr>
              <a:t>필수이론</a:t>
            </a:r>
            <a:r>
              <a:rPr lang="en-US" altLang="ko-KR" b="1" dirty="0">
                <a:solidFill>
                  <a:schemeClr val="tx1"/>
                </a:solidFill>
              </a:rPr>
              <a:t>+</a:t>
            </a:r>
            <a:r>
              <a:rPr lang="ko-KR" altLang="en-US" b="1" dirty="0">
                <a:solidFill>
                  <a:schemeClr val="tx1"/>
                </a:solidFill>
              </a:rPr>
              <a:t>기출문제집 </a:t>
            </a:r>
            <a:r>
              <a:rPr lang="en-US" altLang="ko-KR" b="1" dirty="0">
                <a:solidFill>
                  <a:schemeClr val="tx1"/>
                </a:solidFill>
              </a:rPr>
              <a:t>Part 1+</a:t>
            </a:r>
            <a:r>
              <a:rPr lang="ko-KR" altLang="en-US" b="1" dirty="0">
                <a:solidFill>
                  <a:schemeClr val="tx1"/>
                </a:solidFill>
              </a:rPr>
              <a:t>기출문제집 </a:t>
            </a:r>
            <a:r>
              <a:rPr lang="en-US" altLang="ko-KR" b="1" dirty="0">
                <a:solidFill>
                  <a:schemeClr val="tx1"/>
                </a:solidFill>
              </a:rPr>
              <a:t>Part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9302EB-D70C-426A-B9A3-EF867D3DDE65}"/>
              </a:ext>
            </a:extLst>
          </p:cNvPr>
          <p:cNvSpPr txBox="1"/>
          <p:nvPr/>
        </p:nvSpPr>
        <p:spPr>
          <a:xfrm>
            <a:off x="1824330" y="5711323"/>
            <a:ext cx="26889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>
                <a:solidFill>
                  <a:schemeClr val="tx1"/>
                </a:solidFill>
              </a:rPr>
              <a:t>NN,NNN</a:t>
            </a:r>
            <a:r>
              <a:rPr lang="ko-KR" altLang="en-US" sz="1500" dirty="0">
                <a:solidFill>
                  <a:schemeClr val="tx1"/>
                </a:solidFill>
              </a:rPr>
              <a:t>원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794F95-C4F3-477B-B09F-DFE5F3827D5E}"/>
              </a:ext>
            </a:extLst>
          </p:cNvPr>
          <p:cNvSpPr txBox="1"/>
          <p:nvPr/>
        </p:nvSpPr>
        <p:spPr>
          <a:xfrm>
            <a:off x="3937355" y="5615333"/>
            <a:ext cx="26889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chemeClr val="tx1"/>
                </a:solidFill>
              </a:rPr>
              <a:t>NN,NNN</a:t>
            </a:r>
            <a:r>
              <a:rPr lang="ko-KR" altLang="en-US" sz="2500" b="1" dirty="0">
                <a:solidFill>
                  <a:schemeClr val="tx1"/>
                </a:solidFill>
              </a:rPr>
              <a:t>원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0A2C2BC-F262-4D53-9382-5B8FC7D7B3E5}"/>
              </a:ext>
            </a:extLst>
          </p:cNvPr>
          <p:cNvCxnSpPr>
            <a:cxnSpLocks/>
          </p:cNvCxnSpPr>
          <p:nvPr/>
        </p:nvCxnSpPr>
        <p:spPr>
          <a:xfrm>
            <a:off x="2716944" y="5853860"/>
            <a:ext cx="157531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9976EE-515B-46DA-96E3-F622B88CC275}"/>
              </a:ext>
            </a:extLst>
          </p:cNvPr>
          <p:cNvGrpSpPr/>
          <p:nvPr/>
        </p:nvGrpSpPr>
        <p:grpSpPr>
          <a:xfrm>
            <a:off x="1696295" y="5498913"/>
            <a:ext cx="904432" cy="747983"/>
            <a:chOff x="1053392" y="5829811"/>
            <a:chExt cx="904432" cy="74798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97773D-C1AB-4573-9BD0-D6133266A4AB}"/>
                </a:ext>
              </a:extLst>
            </p:cNvPr>
            <p:cNvSpPr/>
            <p:nvPr/>
          </p:nvSpPr>
          <p:spPr>
            <a:xfrm>
              <a:off x="1131617" y="5829811"/>
              <a:ext cx="747983" cy="747983"/>
            </a:xfrm>
            <a:prstGeom prst="ellipse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127B3D-6AFC-4C82-A502-FFD7D7AD33DF}"/>
                </a:ext>
              </a:extLst>
            </p:cNvPr>
            <p:cNvSpPr txBox="1"/>
            <p:nvPr/>
          </p:nvSpPr>
          <p:spPr>
            <a:xfrm>
              <a:off x="1053392" y="5925801"/>
              <a:ext cx="9044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500" b="1" dirty="0">
                  <a:solidFill>
                    <a:schemeClr val="tx1"/>
                  </a:solidFill>
                </a:rPr>
                <a:t>20%</a:t>
              </a:r>
            </a:p>
            <a:p>
              <a:pPr algn="ctr" latinLnBrk="1"/>
              <a:r>
                <a:rPr lang="ko-KR" altLang="en-US" sz="1500" b="1" dirty="0"/>
                <a:t>할인</a:t>
              </a:r>
              <a:endParaRPr lang="en-US" altLang="ko-KR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92F1A2-81ED-4C5A-8FB0-2D68F596BD0F}"/>
              </a:ext>
            </a:extLst>
          </p:cNvPr>
          <p:cNvSpPr txBox="1"/>
          <p:nvPr/>
        </p:nvSpPr>
        <p:spPr>
          <a:xfrm>
            <a:off x="2802587" y="1206409"/>
            <a:ext cx="43801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 dirty="0">
                <a:solidFill>
                  <a:schemeClr val="tx1"/>
                </a:solidFill>
              </a:rPr>
              <a:t>※</a:t>
            </a:r>
            <a:r>
              <a:rPr lang="ko-KR" altLang="en-US" sz="1000" dirty="0">
                <a:solidFill>
                  <a:schemeClr val="tx1"/>
                </a:solidFill>
              </a:rPr>
              <a:t>교재는 입고 후 자동 배송됩니다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332DF8-5B13-406B-9316-96B978422536}"/>
              </a:ext>
            </a:extLst>
          </p:cNvPr>
          <p:cNvSpPr/>
          <p:nvPr/>
        </p:nvSpPr>
        <p:spPr>
          <a:xfrm>
            <a:off x="6489700" y="5594903"/>
            <a:ext cx="2044700" cy="553998"/>
          </a:xfrm>
          <a:prstGeom prst="roundRect">
            <a:avLst/>
          </a:prstGeom>
          <a:solidFill>
            <a:srgbClr val="8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4D4F2-1CC7-482F-B6C6-6C5AA2098D0D}"/>
              </a:ext>
            </a:extLst>
          </p:cNvPr>
          <p:cNvSpPr txBox="1"/>
          <p:nvPr/>
        </p:nvSpPr>
        <p:spPr>
          <a:xfrm>
            <a:off x="6178996" y="5657195"/>
            <a:ext cx="2688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schemeClr val="tx1"/>
                </a:solidFill>
              </a:rPr>
              <a:t>구매하기▶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487D2D-983C-4FCE-B7CC-6A6879BFE262}"/>
              </a:ext>
            </a:extLst>
          </p:cNvPr>
          <p:cNvSpPr/>
          <p:nvPr/>
        </p:nvSpPr>
        <p:spPr>
          <a:xfrm>
            <a:off x="1518831" y="2270233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CC30F1D-ABF6-4099-8A81-24931C8668E4}"/>
              </a:ext>
            </a:extLst>
          </p:cNvPr>
          <p:cNvSpPr/>
          <p:nvPr/>
        </p:nvSpPr>
        <p:spPr>
          <a:xfrm>
            <a:off x="6400968" y="5622113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1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3750"/>
              </p:ext>
            </p:extLst>
          </p:nvPr>
        </p:nvGraphicFramePr>
        <p:xfrm>
          <a:off x="10043712" y="17522"/>
          <a:ext cx="2138621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배치 하기 레퍼런스 참조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69DD6E7-6F91-487F-8FF5-1EAAC82BACC0}"/>
              </a:ext>
            </a:extLst>
          </p:cNvPr>
          <p:cNvCxnSpPr/>
          <p:nvPr/>
        </p:nvCxnSpPr>
        <p:spPr>
          <a:xfrm>
            <a:off x="2372168" y="58420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97FE5B-3DC2-41A2-BF6E-37C77011DA3C}"/>
              </a:ext>
            </a:extLst>
          </p:cNvPr>
          <p:cNvCxnSpPr/>
          <p:nvPr/>
        </p:nvCxnSpPr>
        <p:spPr>
          <a:xfrm>
            <a:off x="2384868" y="1106454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0371C2A-875B-44FB-B378-BBD1C104D426}"/>
              </a:ext>
            </a:extLst>
          </p:cNvPr>
          <p:cNvSpPr txBox="1"/>
          <p:nvPr/>
        </p:nvSpPr>
        <p:spPr>
          <a:xfrm>
            <a:off x="2866085" y="641928"/>
            <a:ext cx="422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광클</a:t>
            </a:r>
            <a:r>
              <a:rPr lang="ko-KR" altLang="en-US" sz="2000" b="1" dirty="0"/>
              <a:t> 이벤트</a:t>
            </a:r>
            <a:endParaRPr lang="en-US" altLang="ko-KR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375999-520F-4C47-A0C3-770B49DCF73E}"/>
              </a:ext>
            </a:extLst>
          </p:cNvPr>
          <p:cNvSpPr txBox="1"/>
          <p:nvPr/>
        </p:nvSpPr>
        <p:spPr>
          <a:xfrm>
            <a:off x="4125654" y="2156053"/>
            <a:ext cx="51024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dirty="0">
                <a:solidFill>
                  <a:schemeClr val="tx1"/>
                </a:solidFill>
              </a:rPr>
              <a:t>여러분이 기대한 수능 화학의 </a:t>
            </a:r>
            <a:r>
              <a:rPr lang="en-US" altLang="ko-KR" sz="2000" b="1" dirty="0">
                <a:solidFill>
                  <a:schemeClr val="tx1"/>
                </a:solidFill>
              </a:rPr>
              <a:t>NEW WAVE!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얼마나 새로운지 직접 경험해보시라고</a:t>
            </a:r>
            <a:endParaRPr lang="en-US" altLang="ko-KR" sz="1500" dirty="0"/>
          </a:p>
          <a:p>
            <a:pPr algn="ctr" latinLnBrk="1"/>
            <a:r>
              <a:rPr lang="ko-KR" altLang="en-US" sz="1500" b="1" dirty="0"/>
              <a:t>매일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명씩 총 </a:t>
            </a:r>
            <a:r>
              <a:rPr lang="en-US" altLang="ko-KR" sz="1500" b="1" dirty="0"/>
              <a:t>2,000</a:t>
            </a:r>
            <a:r>
              <a:rPr lang="ko-KR" altLang="en-US" sz="1500" b="1" dirty="0"/>
              <a:t>명</a:t>
            </a:r>
            <a:r>
              <a:rPr lang="ko-KR" altLang="en-US" sz="1500" dirty="0"/>
              <a:t>에게 </a:t>
            </a:r>
            <a:endParaRPr lang="en-US" altLang="ko-KR" sz="1500" dirty="0"/>
          </a:p>
          <a:p>
            <a:pPr algn="ctr" latinLnBrk="1"/>
            <a:r>
              <a:rPr lang="ko-KR" altLang="en-US" sz="1500" dirty="0"/>
              <a:t>필수이론 교재를 드립니다</a:t>
            </a:r>
            <a:r>
              <a:rPr lang="en-US" altLang="ko-KR" sz="1500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6754B-94BC-4E00-B94F-3036696EDB21}"/>
              </a:ext>
            </a:extLst>
          </p:cNvPr>
          <p:cNvGrpSpPr/>
          <p:nvPr/>
        </p:nvGrpSpPr>
        <p:grpSpPr>
          <a:xfrm>
            <a:off x="4049455" y="3908820"/>
            <a:ext cx="2139219" cy="363295"/>
            <a:chOff x="4150090" y="3429000"/>
            <a:chExt cx="2139219" cy="36329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52B65B5-B069-4D91-A18B-6292ACADFB54}"/>
                </a:ext>
              </a:extLst>
            </p:cNvPr>
            <p:cNvSpPr/>
            <p:nvPr/>
          </p:nvSpPr>
          <p:spPr>
            <a:xfrm>
              <a:off x="4483100" y="3429000"/>
              <a:ext cx="1473200" cy="363295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15F069-76B2-4ECA-A667-A44D56780C22}"/>
                </a:ext>
              </a:extLst>
            </p:cNvPr>
            <p:cNvSpPr txBox="1"/>
            <p:nvPr/>
          </p:nvSpPr>
          <p:spPr>
            <a:xfrm>
              <a:off x="4150090" y="3444982"/>
              <a:ext cx="213921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500">
                  <a:solidFill>
                    <a:schemeClr val="tx1"/>
                  </a:solidFill>
                </a:rPr>
                <a:t>이벤트 기간</a:t>
              </a:r>
              <a:endParaRPr lang="en-US" altLang="ko-KR" sz="15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8424A62-007D-42FA-BF31-88969762E296}"/>
              </a:ext>
            </a:extLst>
          </p:cNvPr>
          <p:cNvSpPr txBox="1"/>
          <p:nvPr/>
        </p:nvSpPr>
        <p:spPr>
          <a:xfrm>
            <a:off x="4888176" y="3969453"/>
            <a:ext cx="6377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</a:rPr>
              <a:t>2021</a:t>
            </a:r>
            <a:r>
              <a:rPr lang="ko-KR" altLang="en-US" sz="1200" dirty="0">
                <a:solidFill>
                  <a:schemeClr val="tx1"/>
                </a:solidFill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금</a:t>
            </a:r>
            <a:r>
              <a:rPr lang="en-US" altLang="ko-KR" sz="1200" dirty="0">
                <a:solidFill>
                  <a:schemeClr val="tx1"/>
                </a:solidFill>
              </a:rPr>
              <a:t>)~2021</a:t>
            </a:r>
            <a:r>
              <a:rPr lang="ko-KR" altLang="en-US" sz="1200" dirty="0">
                <a:solidFill>
                  <a:schemeClr val="tx1"/>
                </a:solidFill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매일 저녁 </a:t>
            </a:r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ko-KR" altLang="en-US" sz="1200" dirty="0">
                <a:solidFill>
                  <a:schemeClr val="tx1"/>
                </a:solidFill>
              </a:rPr>
              <a:t>시 </a:t>
            </a:r>
            <a:endParaRPr lang="en-US" altLang="ko-KR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EDAC042-40E1-430B-A671-A25278B8CFFF}"/>
              </a:ext>
            </a:extLst>
          </p:cNvPr>
          <p:cNvGrpSpPr/>
          <p:nvPr/>
        </p:nvGrpSpPr>
        <p:grpSpPr>
          <a:xfrm>
            <a:off x="4049455" y="4358231"/>
            <a:ext cx="2139219" cy="363295"/>
            <a:chOff x="4150090" y="3429000"/>
            <a:chExt cx="2139219" cy="36329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F5874AD-91FF-47FD-9C16-929B7E91DB70}"/>
                </a:ext>
              </a:extLst>
            </p:cNvPr>
            <p:cNvSpPr/>
            <p:nvPr/>
          </p:nvSpPr>
          <p:spPr>
            <a:xfrm>
              <a:off x="4483100" y="3429000"/>
              <a:ext cx="1473200" cy="363295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3E617-1B46-40B7-B6A6-7E53F4A3391E}"/>
                </a:ext>
              </a:extLst>
            </p:cNvPr>
            <p:cNvSpPr txBox="1"/>
            <p:nvPr/>
          </p:nvSpPr>
          <p:spPr>
            <a:xfrm>
              <a:off x="4150090" y="3444982"/>
              <a:ext cx="213921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500" dirty="0">
                  <a:solidFill>
                    <a:schemeClr val="tx1"/>
                  </a:solidFill>
                </a:rPr>
                <a:t>제공 상품</a:t>
              </a:r>
              <a:endParaRPr lang="en-US" altLang="ko-KR" sz="15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5E8C945-37CF-44C5-AE6D-0E48344D1098}"/>
              </a:ext>
            </a:extLst>
          </p:cNvPr>
          <p:cNvSpPr txBox="1"/>
          <p:nvPr/>
        </p:nvSpPr>
        <p:spPr>
          <a:xfrm>
            <a:off x="860832" y="5085712"/>
            <a:ext cx="6377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교재는 쿠폰으로 제공되며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이벤트는 한 </a:t>
            </a:r>
            <a:r>
              <a:rPr lang="en-US" altLang="ko-KR" sz="1200" dirty="0">
                <a:solidFill>
                  <a:schemeClr val="tx1"/>
                </a:solidFill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</a:rPr>
              <a:t>당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참여만 참여 가능합니다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 latinLnBrk="1"/>
            <a:r>
              <a:rPr lang="en-US" altLang="ko-KR" sz="1200" dirty="0"/>
              <a:t>*</a:t>
            </a:r>
            <a:r>
              <a:rPr lang="ko-KR" altLang="en-US" sz="1200" dirty="0"/>
              <a:t>당첨된 쿠폰은 </a:t>
            </a:r>
            <a:r>
              <a:rPr lang="en-US" altLang="ko-KR" sz="1200" dirty="0"/>
              <a:t>12</a:t>
            </a:r>
            <a:r>
              <a:rPr lang="ko-KR" altLang="en-US" sz="1200" dirty="0"/>
              <a:t>월 </a:t>
            </a:r>
            <a:r>
              <a:rPr lang="en-US" altLang="ko-KR" sz="1200" dirty="0"/>
              <a:t>13</a:t>
            </a:r>
            <a:r>
              <a:rPr lang="ko-KR" altLang="en-US" sz="1200" dirty="0"/>
              <a:t>일</a:t>
            </a:r>
            <a:r>
              <a:rPr lang="en-US" altLang="ko-KR" sz="1200" dirty="0"/>
              <a:t>(</a:t>
            </a:r>
            <a:r>
              <a:rPr lang="ko-KR" altLang="en-US" sz="1200" dirty="0"/>
              <a:t>월</a:t>
            </a:r>
            <a:r>
              <a:rPr lang="en-US" altLang="ko-KR" sz="1200" dirty="0"/>
              <a:t>) </a:t>
            </a:r>
            <a:r>
              <a:rPr lang="ko-KR" altLang="en-US" sz="1200" dirty="0"/>
              <a:t>일괄 지급 됩니다</a:t>
            </a:r>
            <a:r>
              <a:rPr lang="en-US" altLang="ko-KR" sz="1200" dirty="0"/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289A62-ECF3-4164-8203-A081F638DBFE}"/>
              </a:ext>
            </a:extLst>
          </p:cNvPr>
          <p:cNvSpPr txBox="1"/>
          <p:nvPr/>
        </p:nvSpPr>
        <p:spPr>
          <a:xfrm>
            <a:off x="3788703" y="4413979"/>
            <a:ext cx="6377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</a:rPr>
              <a:t>2023 </a:t>
            </a:r>
            <a:r>
              <a:rPr lang="en-US" altLang="ko-KR" sz="1200" dirty="0" err="1">
                <a:solidFill>
                  <a:schemeClr val="tx1"/>
                </a:solidFill>
              </a:rPr>
              <a:t>Chemistory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/>
              <a:t>필수이론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E22536-4AED-413C-A1D5-F9734AC4561A}"/>
              </a:ext>
            </a:extLst>
          </p:cNvPr>
          <p:cNvSpPr txBox="1"/>
          <p:nvPr/>
        </p:nvSpPr>
        <p:spPr>
          <a:xfrm>
            <a:off x="9329365" y="5108742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48393A-147B-4F9C-8FBA-3E4534401F09}"/>
              </a:ext>
            </a:extLst>
          </p:cNvPr>
          <p:cNvSpPr/>
          <p:nvPr/>
        </p:nvSpPr>
        <p:spPr>
          <a:xfrm rot="20623899">
            <a:off x="1223334" y="2178683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pic>
        <p:nvPicPr>
          <p:cNvPr id="2052" name="Picture 4" descr="Magazines mockup Premium Psd">
            <a:extLst>
              <a:ext uri="{FF2B5EF4-FFF2-40B4-BE49-F238E27FC236}">
                <a16:creationId xmlns:a16="http://schemas.microsoft.com/office/drawing/2014/main" id="{B3DD11DB-1D0F-4ECD-9A18-528E61BE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868" y="1464483"/>
            <a:ext cx="2949132" cy="19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62586-1E4D-42D0-8B86-008D3C76E795}"/>
              </a:ext>
            </a:extLst>
          </p:cNvPr>
          <p:cNvSpPr/>
          <p:nvPr/>
        </p:nvSpPr>
        <p:spPr>
          <a:xfrm rot="21318716">
            <a:off x="1330963" y="1930047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17222F-4972-4BDF-8B58-C8DDB5F5FAC9}"/>
              </a:ext>
            </a:extLst>
          </p:cNvPr>
          <p:cNvSpPr/>
          <p:nvPr/>
        </p:nvSpPr>
        <p:spPr>
          <a:xfrm rot="442268">
            <a:off x="1517247" y="1884303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633450-1CA7-48E7-A401-326A2466CAE6}"/>
              </a:ext>
            </a:extLst>
          </p:cNvPr>
          <p:cNvSpPr/>
          <p:nvPr/>
        </p:nvSpPr>
        <p:spPr>
          <a:xfrm rot="1803549">
            <a:off x="1905444" y="2030919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2EDEB3-9A9B-426E-8C9F-223A169420C0}"/>
              </a:ext>
            </a:extLst>
          </p:cNvPr>
          <p:cNvSpPr/>
          <p:nvPr/>
        </p:nvSpPr>
        <p:spPr>
          <a:xfrm>
            <a:off x="1529831" y="1884302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4287A3-4163-404F-B23C-F8EE13B3B65A}"/>
              </a:ext>
            </a:extLst>
          </p:cNvPr>
          <p:cNvSpPr/>
          <p:nvPr/>
        </p:nvSpPr>
        <p:spPr>
          <a:xfrm>
            <a:off x="1368150" y="1846599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9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FEA87D-71C9-4118-945B-93B3B440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46495"/>
              </p:ext>
            </p:extLst>
          </p:nvPr>
        </p:nvGraphicFramePr>
        <p:xfrm>
          <a:off x="839788" y="584200"/>
          <a:ext cx="8388350" cy="239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670">
                  <a:extLst>
                    <a:ext uri="{9D8B030D-6E8A-4147-A177-3AD203B41FA5}">
                      <a16:colId xmlns:a16="http://schemas.microsoft.com/office/drawing/2014/main" val="1644665731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1104771985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2234797883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3460773317"/>
                    </a:ext>
                  </a:extLst>
                </a:gridCol>
                <a:gridCol w="1677670">
                  <a:extLst>
                    <a:ext uri="{9D8B030D-6E8A-4147-A177-3AD203B41FA5}">
                      <a16:colId xmlns:a16="http://schemas.microsoft.com/office/drawing/2014/main" val="265446787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118023"/>
                  </a:ext>
                </a:extLst>
              </a:tr>
              <a:tr h="7564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20198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807123"/>
                  </a:ext>
                </a:extLst>
              </a:tr>
              <a:tr h="7564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8248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0D369F-376D-474C-A7BB-7C87D4C6A12A}"/>
              </a:ext>
            </a:extLst>
          </p:cNvPr>
          <p:cNvSpPr/>
          <p:nvPr/>
        </p:nvSpPr>
        <p:spPr>
          <a:xfrm>
            <a:off x="1143000" y="1430735"/>
            <a:ext cx="1016000" cy="312737"/>
          </a:xfrm>
          <a:prstGeom prst="roundRect">
            <a:avLst/>
          </a:prstGeom>
          <a:solidFill>
            <a:srgbClr val="30A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27DB3-A860-4420-A7AD-B528CC949EE0}"/>
              </a:ext>
            </a:extLst>
          </p:cNvPr>
          <p:cNvSpPr txBox="1"/>
          <p:nvPr/>
        </p:nvSpPr>
        <p:spPr>
          <a:xfrm>
            <a:off x="1209676" y="1438221"/>
            <a:ext cx="1282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0" dirty="0">
                <a:solidFill>
                  <a:schemeClr val="tx1"/>
                </a:solidFill>
              </a:rPr>
              <a:t>참여하기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CEC84D-8D6C-41E9-B36A-D6FC0E1B9E51}"/>
              </a:ext>
            </a:extLst>
          </p:cNvPr>
          <p:cNvSpPr/>
          <p:nvPr/>
        </p:nvSpPr>
        <p:spPr>
          <a:xfrm>
            <a:off x="2801936" y="1430735"/>
            <a:ext cx="1016000" cy="312737"/>
          </a:xfrm>
          <a:prstGeom prst="roundRect">
            <a:avLst/>
          </a:prstGeom>
          <a:solidFill>
            <a:srgbClr val="30A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50A2-A36A-4F12-B563-664E4EF3097B}"/>
              </a:ext>
            </a:extLst>
          </p:cNvPr>
          <p:cNvSpPr txBox="1"/>
          <p:nvPr/>
        </p:nvSpPr>
        <p:spPr>
          <a:xfrm>
            <a:off x="2827962" y="1446101"/>
            <a:ext cx="1282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0" dirty="0">
                <a:solidFill>
                  <a:schemeClr val="tx1"/>
                </a:solidFill>
              </a:rPr>
              <a:t>참여하기</a:t>
            </a:r>
            <a:endParaRPr lang="ko-KR" altLang="en-US" sz="15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096787-9D63-4CC0-93AF-D58E261E2FD2}"/>
              </a:ext>
            </a:extLst>
          </p:cNvPr>
          <p:cNvGrpSpPr/>
          <p:nvPr/>
        </p:nvGrpSpPr>
        <p:grpSpPr>
          <a:xfrm>
            <a:off x="4507707" y="1431870"/>
            <a:ext cx="1319212" cy="325437"/>
            <a:chOff x="1143000" y="1430735"/>
            <a:chExt cx="1319212" cy="32543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8906116-01D1-43BC-BA81-F62BB8723C4C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E2C5B9-ADC4-4DFF-BC19-EC8B3B0922C0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49CF09-56B9-47C7-B37E-6CBFFFDBAB7D}"/>
              </a:ext>
            </a:extLst>
          </p:cNvPr>
          <p:cNvGrpSpPr/>
          <p:nvPr/>
        </p:nvGrpSpPr>
        <p:grpSpPr>
          <a:xfrm>
            <a:off x="6196807" y="1418035"/>
            <a:ext cx="1319212" cy="325437"/>
            <a:chOff x="1143000" y="1430735"/>
            <a:chExt cx="1319212" cy="32543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AB830E7-2A95-4036-ADCB-29CAC2741BB8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0D2146-7881-4F13-9090-C564D1692242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F13BC0-F757-4D80-A30B-6E23F88BF30E}"/>
              </a:ext>
            </a:extLst>
          </p:cNvPr>
          <p:cNvGrpSpPr/>
          <p:nvPr/>
        </p:nvGrpSpPr>
        <p:grpSpPr>
          <a:xfrm>
            <a:off x="6203155" y="1431870"/>
            <a:ext cx="1319212" cy="325437"/>
            <a:chOff x="1143000" y="1430735"/>
            <a:chExt cx="1319212" cy="3254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494A2E5-11FA-42A9-B1E3-4DCC9640830E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23E41-3611-420E-AC62-32FDFB8F4A73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FBE04C-F161-4A11-9666-3C57A3A9F4D6}"/>
              </a:ext>
            </a:extLst>
          </p:cNvPr>
          <p:cNvGrpSpPr/>
          <p:nvPr/>
        </p:nvGrpSpPr>
        <p:grpSpPr>
          <a:xfrm>
            <a:off x="7885907" y="1431870"/>
            <a:ext cx="1319212" cy="325437"/>
            <a:chOff x="1143000" y="1430735"/>
            <a:chExt cx="1319212" cy="3254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C0FA8B-81A9-4AE4-982F-F59E454B657F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D8C566-67BE-4353-954F-8D993CADB594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C36E5D-76A1-468E-BB10-38ADAD7E7FF1}"/>
              </a:ext>
            </a:extLst>
          </p:cNvPr>
          <p:cNvGrpSpPr/>
          <p:nvPr/>
        </p:nvGrpSpPr>
        <p:grpSpPr>
          <a:xfrm>
            <a:off x="1143000" y="2617679"/>
            <a:ext cx="1319212" cy="325437"/>
            <a:chOff x="1143000" y="1430735"/>
            <a:chExt cx="1319212" cy="32543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B51C026-7503-4F3C-80CF-2E24C5585EC8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E55BE6-71BA-455A-A2D7-B5A6302B74B2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85E07F-97B0-414C-8FD4-78E9EEE7C791}"/>
              </a:ext>
            </a:extLst>
          </p:cNvPr>
          <p:cNvGrpSpPr/>
          <p:nvPr/>
        </p:nvGrpSpPr>
        <p:grpSpPr>
          <a:xfrm>
            <a:off x="2801936" y="2617679"/>
            <a:ext cx="1319212" cy="325437"/>
            <a:chOff x="1143000" y="1430735"/>
            <a:chExt cx="1319212" cy="3254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06B22AB-8F92-4847-B01F-78AECA54D52E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80FEEE-819D-46F6-AF3F-F6C331A1123D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20A658-BD20-4F9E-83DE-90EB21BF9B1E}"/>
              </a:ext>
            </a:extLst>
          </p:cNvPr>
          <p:cNvGrpSpPr/>
          <p:nvPr/>
        </p:nvGrpSpPr>
        <p:grpSpPr>
          <a:xfrm>
            <a:off x="4507707" y="2618814"/>
            <a:ext cx="1319212" cy="325437"/>
            <a:chOff x="1143000" y="1430735"/>
            <a:chExt cx="1319212" cy="32543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79F1E52-61E2-40D7-B839-2FA9BDE800DF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3BA84F-5B15-4B6B-9282-227394B7CA8D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7DC2F35-41A4-46FE-BAE8-ACCB79EC04E9}"/>
              </a:ext>
            </a:extLst>
          </p:cNvPr>
          <p:cNvGrpSpPr/>
          <p:nvPr/>
        </p:nvGrpSpPr>
        <p:grpSpPr>
          <a:xfrm>
            <a:off x="6196807" y="2604979"/>
            <a:ext cx="1319212" cy="325437"/>
            <a:chOff x="1143000" y="1430735"/>
            <a:chExt cx="1319212" cy="32543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C286E46-A76A-40E5-94AE-D852BC26147C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65E05-027C-478E-B744-87114732C579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4A87413-8AF0-4C08-8976-4C0E50582C1C}"/>
              </a:ext>
            </a:extLst>
          </p:cNvPr>
          <p:cNvGrpSpPr/>
          <p:nvPr/>
        </p:nvGrpSpPr>
        <p:grpSpPr>
          <a:xfrm>
            <a:off x="6203155" y="2618814"/>
            <a:ext cx="1319212" cy="325437"/>
            <a:chOff x="1143000" y="1430735"/>
            <a:chExt cx="1319212" cy="32543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28D8536-7BAD-46CD-973A-9494A24933F6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1FCE42-882C-4ABB-8623-44DFBC20C8D9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72426D9-1673-43BB-B46E-7ADA577C6CDF}"/>
              </a:ext>
            </a:extLst>
          </p:cNvPr>
          <p:cNvGrpSpPr/>
          <p:nvPr/>
        </p:nvGrpSpPr>
        <p:grpSpPr>
          <a:xfrm>
            <a:off x="7885907" y="2618814"/>
            <a:ext cx="1319212" cy="325437"/>
            <a:chOff x="1143000" y="1430735"/>
            <a:chExt cx="1319212" cy="325437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7A590CA-87CB-4128-8C98-6D5C408260B8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4F098-8956-43BB-A45A-45317442E3C0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4E8B6F-39B6-4E34-A8E3-37DF1D68BC2B}"/>
              </a:ext>
            </a:extLst>
          </p:cNvPr>
          <p:cNvGrpSpPr/>
          <p:nvPr/>
        </p:nvGrpSpPr>
        <p:grpSpPr>
          <a:xfrm rot="20731914">
            <a:off x="1112409" y="974850"/>
            <a:ext cx="1062872" cy="730499"/>
            <a:chOff x="1206500" y="3924300"/>
            <a:chExt cx="1282700" cy="88158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CEE1F1A-A233-4492-978D-2D288B660D85}"/>
                </a:ext>
              </a:extLst>
            </p:cNvPr>
            <p:cNvSpPr/>
            <p:nvPr/>
          </p:nvSpPr>
          <p:spPr>
            <a:xfrm>
              <a:off x="1409700" y="3924300"/>
              <a:ext cx="876300" cy="876300"/>
            </a:xfrm>
            <a:prstGeom prst="ellipse">
              <a:avLst/>
            </a:prstGeom>
            <a:solidFill>
              <a:schemeClr val="bg2">
                <a:lumMod val="90000"/>
                <a:alpha val="78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C021BA-1CAB-42F2-8BF6-70DF2A3FDA2C}"/>
                </a:ext>
              </a:extLst>
            </p:cNvPr>
            <p:cNvSpPr txBox="1"/>
            <p:nvPr/>
          </p:nvSpPr>
          <p:spPr>
            <a:xfrm>
              <a:off x="1206500" y="4025876"/>
              <a:ext cx="1282700" cy="78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선착순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마감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4CDC58-8B6E-4E79-B25D-D5C5A41D35A0}"/>
              </a:ext>
            </a:extLst>
          </p:cNvPr>
          <p:cNvSpPr/>
          <p:nvPr/>
        </p:nvSpPr>
        <p:spPr>
          <a:xfrm>
            <a:off x="839788" y="4065270"/>
            <a:ext cx="8197539" cy="9289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ACC23-C76D-4382-A6DA-0FD3DB110B93}"/>
              </a:ext>
            </a:extLst>
          </p:cNvPr>
          <p:cNvSpPr txBox="1"/>
          <p:nvPr/>
        </p:nvSpPr>
        <p:spPr>
          <a:xfrm>
            <a:off x="2300164" y="4368185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유의사항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739C54B2-F5BA-4257-874A-83FD757CD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18564"/>
              </p:ext>
            </p:extLst>
          </p:nvPr>
        </p:nvGraphicFramePr>
        <p:xfrm>
          <a:off x="10043712" y="17522"/>
          <a:ext cx="2138621" cy="701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마감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선착순 종료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수량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0)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자동으로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강제 마감 시에도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오후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기준으로 마감되지 않았을 경우 자동으로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베이스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비로그인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793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가능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 시마다 숫자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내려감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 완료된 기준으로만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793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가능 시간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12/3(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)~12/12(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시부터 신청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날짜에 참여버튼 활성화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 이전 클릭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광클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이벤트는 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시부터 참여 가능합니다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완료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신청이 완료되었습니다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중복 신청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 이벤트에 참여하셨습니다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후 마감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선착순 마감되었습니다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마감 기준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선착순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강제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 기준 강제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필요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강제 마감 기능 필요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항목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참여일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참여완료시간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초까지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기간 내 당첨 이력이 있는 회원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이벤트에 당첨 되셨습니다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기간 내 당첨 이력이 없는 회원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당첨된 이력이 없습니다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34383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유의사항 관리자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DEV: RP00000787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RP00001558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70262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5EA3253B-499A-4B7A-B17B-6510EE128809}"/>
              </a:ext>
            </a:extLst>
          </p:cNvPr>
          <p:cNvSpPr/>
          <p:nvPr/>
        </p:nvSpPr>
        <p:spPr>
          <a:xfrm>
            <a:off x="1271782" y="934665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7DE368-247D-458A-A7F6-E376E26268D7}"/>
              </a:ext>
            </a:extLst>
          </p:cNvPr>
          <p:cNvSpPr/>
          <p:nvPr/>
        </p:nvSpPr>
        <p:spPr>
          <a:xfrm>
            <a:off x="2624472" y="950355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2ED6D35-24C5-41F0-BA81-E766E6AD2848}"/>
              </a:ext>
            </a:extLst>
          </p:cNvPr>
          <p:cNvSpPr/>
          <p:nvPr/>
        </p:nvSpPr>
        <p:spPr>
          <a:xfrm>
            <a:off x="7294880" y="3211513"/>
            <a:ext cx="1643539" cy="312737"/>
          </a:xfrm>
          <a:prstGeom prst="roundRect">
            <a:avLst/>
          </a:prstGeom>
          <a:solidFill>
            <a:srgbClr val="DF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64BD15-6071-4E4C-94B7-41F5ED626C13}"/>
              </a:ext>
            </a:extLst>
          </p:cNvPr>
          <p:cNvSpPr txBox="1"/>
          <p:nvPr/>
        </p:nvSpPr>
        <p:spPr>
          <a:xfrm>
            <a:off x="7294880" y="3229381"/>
            <a:ext cx="1796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chemeClr val="tx1"/>
                </a:solidFill>
              </a:rPr>
              <a:t>당첨 내역 확인하기▶</a:t>
            </a:r>
            <a:endParaRPr lang="ko-KR" altLang="en-US" sz="12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642C1F0-77E0-4EFB-B63B-F3D10CAA3F3A}"/>
              </a:ext>
            </a:extLst>
          </p:cNvPr>
          <p:cNvSpPr/>
          <p:nvPr/>
        </p:nvSpPr>
        <p:spPr>
          <a:xfrm>
            <a:off x="7212807" y="3193643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902DBE3-3D44-4378-B7B9-31FF482550E5}"/>
              </a:ext>
            </a:extLst>
          </p:cNvPr>
          <p:cNvSpPr/>
          <p:nvPr/>
        </p:nvSpPr>
        <p:spPr>
          <a:xfrm>
            <a:off x="751056" y="3976538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791744" y="2564904"/>
            <a:ext cx="4608512" cy="1728192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200" b="1" kern="0" dirty="0">
                <a:solidFill>
                  <a:sysClr val="windowText" lastClr="000000"/>
                </a:solidFill>
                <a:latin typeface="+mn-ea"/>
              </a:rPr>
              <a:t>MO</a:t>
            </a:r>
            <a:endParaRPr lang="ko-KR" altLang="en-US" sz="3200" b="1" kern="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301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3A3C6-E292-4FF7-BCC0-CEE340442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462167"/>
              </p:ext>
            </p:extLst>
          </p:nvPr>
        </p:nvGraphicFramePr>
        <p:xfrm>
          <a:off x="10043712" y="17522"/>
          <a:ext cx="2138621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새창으로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http://pdev.mimacstudy.com/mobile/tcher/home/tcherHomeMain.ds?coType=M&amp;tcd=1016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http://m.mimacstudy.com/mobile/tcher/home/tcherHomeMain.ds?coType=M&amp;tcd=1016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6067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광클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이벤트 영역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364389"/>
                  </a:ext>
                </a:extLst>
              </a:tr>
            </a:tbl>
          </a:graphicData>
        </a:graphic>
      </p:graphicFrame>
      <p:pic>
        <p:nvPicPr>
          <p:cNvPr id="3" name="Picture 2" descr="Abstract turquoise smooth wave lines Free Photo">
            <a:extLst>
              <a:ext uri="{FF2B5EF4-FFF2-40B4-BE49-F238E27FC236}">
                <a16:creationId xmlns:a16="http://schemas.microsoft.com/office/drawing/2014/main" id="{9F5DA76B-6F9A-4FA9-9913-881A20C1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91" y="910781"/>
            <a:ext cx="7782309" cy="327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bstract blue flowing lines background Free Photo">
            <a:extLst>
              <a:ext uri="{FF2B5EF4-FFF2-40B4-BE49-F238E27FC236}">
                <a16:creationId xmlns:a16="http://schemas.microsoft.com/office/drawing/2014/main" id="{9BDEE0E9-2E98-493C-9570-A5A702FA6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68"/>
          <a:stretch/>
        </p:blipFill>
        <p:spPr bwMode="auto">
          <a:xfrm>
            <a:off x="1552191" y="17521"/>
            <a:ext cx="7801359" cy="91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0CDEDD-D0A3-40E0-8BBE-01C81AF77189}"/>
              </a:ext>
            </a:extLst>
          </p:cNvPr>
          <p:cNvCxnSpPr>
            <a:cxnSpLocks/>
          </p:cNvCxnSpPr>
          <p:nvPr/>
        </p:nvCxnSpPr>
        <p:spPr>
          <a:xfrm>
            <a:off x="3570105" y="1115334"/>
            <a:ext cx="3642311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7AD88C-2D08-4177-8BDC-14EE548FE3AD}"/>
              </a:ext>
            </a:extLst>
          </p:cNvPr>
          <p:cNvSpPr txBox="1"/>
          <p:nvPr/>
        </p:nvSpPr>
        <p:spPr>
          <a:xfrm>
            <a:off x="3735664" y="134249"/>
            <a:ext cx="3419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교재 판매량 화학 전체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</a:t>
            </a:r>
            <a:r>
              <a:rPr lang="en-US" altLang="ko-KR" sz="1200" baseline="30000" dirty="0">
                <a:solidFill>
                  <a:schemeClr val="tx1"/>
                </a:solidFill>
              </a:rPr>
              <a:t>1)</a:t>
            </a:r>
          </a:p>
          <a:p>
            <a:pPr algn="ctr" latinLnBrk="1"/>
            <a:r>
              <a:rPr lang="ko-KR" altLang="en-US" sz="1200" dirty="0"/>
              <a:t>수강생 수 화학 전체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위</a:t>
            </a:r>
            <a:r>
              <a:rPr lang="en-US" altLang="ko-KR" sz="1200" baseline="30000" dirty="0"/>
              <a:t>2)</a:t>
            </a: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수강 후기 화학 전체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</a:t>
            </a:r>
            <a:r>
              <a:rPr lang="en-US" altLang="ko-KR" sz="1200" baseline="30000" dirty="0">
                <a:solidFill>
                  <a:schemeClr val="tx1"/>
                </a:solidFill>
              </a:rPr>
              <a:t>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3BBB6-3D80-41D1-98FF-A30F9AE59E68}"/>
              </a:ext>
            </a:extLst>
          </p:cNvPr>
          <p:cNvSpPr txBox="1"/>
          <p:nvPr/>
        </p:nvSpPr>
        <p:spPr>
          <a:xfrm>
            <a:off x="3544933" y="878345"/>
            <a:ext cx="378679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/>
              <a:t>입성과 함께 새롭게 밀려오는 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위</a:t>
            </a:r>
            <a:r>
              <a:rPr lang="en-US" altLang="ko-KR" sz="1000" baseline="80000" dirty="0"/>
              <a:t>1)~3)</a:t>
            </a:r>
            <a:r>
              <a:rPr lang="ko-KR" altLang="en-US" sz="1000" b="1" dirty="0"/>
              <a:t> </a:t>
            </a:r>
            <a:r>
              <a:rPr lang="ko-KR" altLang="en-US" sz="1500" b="1" dirty="0"/>
              <a:t>기록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B2C0B-61A4-4418-9928-BACBA54F261B}"/>
              </a:ext>
            </a:extLst>
          </p:cNvPr>
          <p:cNvSpPr txBox="1"/>
          <p:nvPr/>
        </p:nvSpPr>
        <p:spPr>
          <a:xfrm>
            <a:off x="2782186" y="1280255"/>
            <a:ext cx="532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dirty="0">
                <a:solidFill>
                  <a:schemeClr val="tx1"/>
                </a:solidFill>
              </a:rPr>
              <a:t>수능도 변하는데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b="1" dirty="0"/>
              <a:t>화학도 새롭게 </a:t>
            </a:r>
            <a:r>
              <a:rPr lang="ko-KR" altLang="en-US" b="1" dirty="0" err="1"/>
              <a:t>변해야죠</a:t>
            </a:r>
            <a:r>
              <a:rPr lang="en-US" altLang="ko-KR" b="1" dirty="0"/>
              <a:t>!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5E94E4FD-D2FF-4987-87A2-F23CE5D36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72" b="94020" l="5758" r="94788">
                        <a14:foregroundMark x1="48970" y1="9172" x2="57939" y2="9172"/>
                        <a14:foregroundMark x1="19576" y1="70141" x2="13515" y2="81939"/>
                        <a14:foregroundMark x1="16485" y1="89172" x2="21455" y2="93212"/>
                        <a14:foregroundMark x1="5818" y1="83354" x2="6061" y2="89172"/>
                        <a14:foregroundMark x1="87091" y1="94020" x2="94788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8" t="5139" r="2499" b="3194"/>
          <a:stretch/>
        </p:blipFill>
        <p:spPr>
          <a:xfrm>
            <a:off x="4033776" y="1732537"/>
            <a:ext cx="2599617" cy="372179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5E8C4E-5613-45B2-866B-0FB106E7DFAE}"/>
              </a:ext>
            </a:extLst>
          </p:cNvPr>
          <p:cNvSpPr txBox="1"/>
          <p:nvPr/>
        </p:nvSpPr>
        <p:spPr>
          <a:xfrm>
            <a:off x="1682026" y="4099607"/>
            <a:ext cx="3419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 dirty="0">
                <a:solidFill>
                  <a:srgbClr val="9AB6B9"/>
                </a:solidFill>
              </a:rPr>
              <a:t>2 0 2 3   C h e m </a:t>
            </a:r>
            <a:r>
              <a:rPr lang="en-US" altLang="ko-KR" b="1" dirty="0" err="1">
                <a:solidFill>
                  <a:srgbClr val="9AB6B9"/>
                </a:solidFill>
              </a:rPr>
              <a:t>i</a:t>
            </a:r>
            <a:r>
              <a:rPr lang="en-US" altLang="ko-KR" b="1" dirty="0">
                <a:solidFill>
                  <a:srgbClr val="9AB6B9"/>
                </a:solidFill>
              </a:rPr>
              <a:t> s t o r y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4632A-9B05-43AA-A66A-DF3AE9775869}"/>
              </a:ext>
            </a:extLst>
          </p:cNvPr>
          <p:cNvSpPr txBox="1"/>
          <p:nvPr/>
        </p:nvSpPr>
        <p:spPr>
          <a:xfrm>
            <a:off x="2839258" y="4473725"/>
            <a:ext cx="52691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7000" b="1" dirty="0">
                <a:solidFill>
                  <a:srgbClr val="09A5B4"/>
                </a:solidFill>
              </a:rPr>
              <a:t>필 수 이 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D29F27-54E6-4825-9177-AB2C374079C6}"/>
              </a:ext>
            </a:extLst>
          </p:cNvPr>
          <p:cNvCxnSpPr/>
          <p:nvPr/>
        </p:nvCxnSpPr>
        <p:spPr>
          <a:xfrm>
            <a:off x="4961708" y="4303083"/>
            <a:ext cx="3918586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29C7B3-5CC9-44CA-8DE9-2FB457AB08E8}"/>
              </a:ext>
            </a:extLst>
          </p:cNvPr>
          <p:cNvSpPr/>
          <p:nvPr/>
        </p:nvSpPr>
        <p:spPr>
          <a:xfrm>
            <a:off x="1552191" y="5539138"/>
            <a:ext cx="7810884" cy="518445"/>
          </a:xfrm>
          <a:prstGeom prst="rect">
            <a:avLst/>
          </a:prstGeom>
          <a:solidFill>
            <a:srgbClr val="DC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42D6C-FC09-4ED0-9CDA-39A7E36FD064}"/>
              </a:ext>
            </a:extLst>
          </p:cNvPr>
          <p:cNvSpPr txBox="1"/>
          <p:nvPr/>
        </p:nvSpPr>
        <p:spPr>
          <a:xfrm>
            <a:off x="3317732" y="6323142"/>
            <a:ext cx="6060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r" latinLnBrk="1">
              <a:buAutoNum type="arabicParenR"/>
            </a:pPr>
            <a:r>
              <a:rPr lang="en-US" altLang="ko-KR" sz="800" dirty="0">
                <a:solidFill>
                  <a:schemeClr val="tx1"/>
                </a:solidFill>
              </a:rPr>
              <a:t>2021.09.01~2021.10.31 </a:t>
            </a:r>
            <a:r>
              <a:rPr lang="ko-KR" altLang="en-US" sz="800" dirty="0">
                <a:solidFill>
                  <a:schemeClr val="tx1"/>
                </a:solidFill>
              </a:rPr>
              <a:t>자사 화학 모의고사 유료 판매 기준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 algn="r" latinLnBrk="1">
              <a:buAutoNum type="arabicParenR"/>
            </a:pPr>
            <a:r>
              <a:rPr lang="en-US" altLang="ko-KR" sz="800" dirty="0"/>
              <a:t>2022</a:t>
            </a:r>
            <a:r>
              <a:rPr lang="ko-KR" altLang="en-US" sz="800" dirty="0"/>
              <a:t>학년도 자사 화학</a:t>
            </a:r>
            <a:r>
              <a:rPr lang="en-US" altLang="ko-KR" sz="800" dirty="0"/>
              <a:t>Ⅰ </a:t>
            </a:r>
            <a:r>
              <a:rPr lang="ko-KR" altLang="en-US" sz="800" dirty="0"/>
              <a:t>모의고사 강좌</a:t>
            </a:r>
            <a:r>
              <a:rPr lang="en-US" altLang="ko-KR" sz="800" dirty="0"/>
              <a:t>, 9</a:t>
            </a:r>
            <a:r>
              <a:rPr lang="ko-KR" altLang="en-US" sz="800" dirty="0"/>
              <a:t>월 평가원 모의고사 해설강의 수강생 기준</a:t>
            </a:r>
            <a:endParaRPr lang="en-US" altLang="ko-KR" sz="800" dirty="0"/>
          </a:p>
          <a:p>
            <a:pPr marL="228600" indent="-228600" algn="r" latinLnBrk="1">
              <a:buAutoNum type="arabicParenR"/>
            </a:pPr>
            <a:r>
              <a:rPr lang="en-US" altLang="ko-KR" sz="800" dirty="0"/>
              <a:t>2021.09.01~2021.10.31 </a:t>
            </a:r>
            <a:r>
              <a:rPr lang="ko-KR" altLang="en-US" sz="800" dirty="0"/>
              <a:t>자사 화학 과목 기준</a:t>
            </a:r>
            <a:endParaRPr lang="en-US" altLang="ko-KR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68C41E-EF07-44E8-BCB0-98A215DEE0BE}"/>
              </a:ext>
            </a:extLst>
          </p:cNvPr>
          <p:cNvSpPr txBox="1"/>
          <p:nvPr/>
        </p:nvSpPr>
        <p:spPr>
          <a:xfrm>
            <a:off x="2863396" y="5647546"/>
            <a:ext cx="51637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latin typeface="+mn-ea"/>
              </a:rPr>
              <a:t>매일 저녁 </a:t>
            </a:r>
            <a:r>
              <a:rPr lang="en-US" altLang="ko-KR" sz="1500" b="1" dirty="0">
                <a:latin typeface="+mn-ea"/>
              </a:rPr>
              <a:t>6</a:t>
            </a:r>
            <a:r>
              <a:rPr lang="ko-KR" altLang="en-US" sz="1500" b="1" dirty="0">
                <a:latin typeface="+mn-ea"/>
              </a:rPr>
              <a:t>시</a:t>
            </a:r>
            <a:r>
              <a:rPr lang="en-US" altLang="ko-KR" sz="1500" b="1" dirty="0">
                <a:latin typeface="+mn-ea"/>
              </a:rPr>
              <a:t>! </a:t>
            </a:r>
            <a:r>
              <a:rPr lang="ko-KR" altLang="en-US" sz="1500" b="1" dirty="0">
                <a:latin typeface="+mn-ea"/>
              </a:rPr>
              <a:t>선착순 </a:t>
            </a:r>
            <a:r>
              <a:rPr lang="en-US" altLang="ko-KR" sz="1500" b="1" dirty="0">
                <a:latin typeface="+mn-ea"/>
              </a:rPr>
              <a:t>2,000</a:t>
            </a:r>
            <a:r>
              <a:rPr lang="ko-KR" altLang="en-US" sz="1500" b="1" dirty="0">
                <a:latin typeface="+mn-ea"/>
              </a:rPr>
              <a:t>명 </a:t>
            </a:r>
            <a:r>
              <a:rPr lang="ko-KR" altLang="en-US" sz="1500" b="1" dirty="0" err="1">
                <a:latin typeface="+mn-ea"/>
              </a:rPr>
              <a:t>광클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>
                <a:latin typeface="+mn-ea"/>
              </a:rPr>
              <a:t>EVENT!</a:t>
            </a:r>
          </a:p>
        </p:txBody>
      </p:sp>
      <p:pic>
        <p:nvPicPr>
          <p:cNvPr id="20" name="Picture 7" descr="C:\Users\Administrator\AppData\Local\Microsoft\Windows\INetCache\IE\L8EEKTIU\graphic-3605324_640[1].png">
            <a:extLst>
              <a:ext uri="{FF2B5EF4-FFF2-40B4-BE49-F238E27FC236}">
                <a16:creationId xmlns:a16="http://schemas.microsoft.com/office/drawing/2014/main" id="{F0D12A5A-66D0-4B5F-86ED-FCB454EA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43" y="5157611"/>
            <a:ext cx="325840" cy="3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4FD7965-B624-4750-8A02-3A74CAE4BBEB}"/>
              </a:ext>
            </a:extLst>
          </p:cNvPr>
          <p:cNvSpPr/>
          <p:nvPr/>
        </p:nvSpPr>
        <p:spPr>
          <a:xfrm>
            <a:off x="7990301" y="5094980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6915DE-FC86-4ECF-A688-E3AED5F67D35}"/>
              </a:ext>
            </a:extLst>
          </p:cNvPr>
          <p:cNvSpPr/>
          <p:nvPr/>
        </p:nvSpPr>
        <p:spPr>
          <a:xfrm>
            <a:off x="2796908" y="559260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311571-B6EC-43B4-9AE4-861384660661}"/>
              </a:ext>
            </a:extLst>
          </p:cNvPr>
          <p:cNvSpPr/>
          <p:nvPr/>
        </p:nvSpPr>
        <p:spPr>
          <a:xfrm>
            <a:off x="2620210" y="5064390"/>
            <a:ext cx="2874128" cy="853176"/>
          </a:xfrm>
          <a:prstGeom prst="roundRect">
            <a:avLst/>
          </a:prstGeom>
          <a:solidFill>
            <a:srgbClr val="8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2262FE-3DE4-4160-B85B-13E116C0DE42}"/>
              </a:ext>
            </a:extLst>
          </p:cNvPr>
          <p:cNvSpPr/>
          <p:nvPr/>
        </p:nvSpPr>
        <p:spPr>
          <a:xfrm>
            <a:off x="5494338" y="5063616"/>
            <a:ext cx="2807884" cy="853176"/>
          </a:xfrm>
          <a:prstGeom prst="roundRect">
            <a:avLst/>
          </a:prstGeom>
          <a:solidFill>
            <a:srgbClr val="DF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90559-0667-46BA-A36B-A88950D103A1}"/>
              </a:ext>
            </a:extLst>
          </p:cNvPr>
          <p:cNvSpPr txBox="1"/>
          <p:nvPr/>
        </p:nvSpPr>
        <p:spPr>
          <a:xfrm>
            <a:off x="3927385" y="276966"/>
            <a:ext cx="31339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수능 화학 </a:t>
            </a:r>
            <a:r>
              <a:rPr lang="en-US" altLang="ko-KR" sz="1500" dirty="0">
                <a:solidFill>
                  <a:schemeClr val="tx1"/>
                </a:solidFill>
              </a:rPr>
              <a:t>1</a:t>
            </a:r>
            <a:r>
              <a:rPr lang="ko-KR" altLang="en-US" sz="1500" dirty="0">
                <a:solidFill>
                  <a:schemeClr val="tx1"/>
                </a:solidFill>
              </a:rPr>
              <a:t>등급을 넘어 만점까지</a:t>
            </a:r>
            <a:r>
              <a:rPr lang="en-US" altLang="ko-KR" sz="1500" dirty="0"/>
              <a:t>!</a:t>
            </a:r>
          </a:p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소개합니다</a:t>
            </a:r>
            <a:r>
              <a:rPr lang="en-US" altLang="ko-KR" sz="1500" b="1" dirty="0">
                <a:solidFill>
                  <a:schemeClr val="tx1"/>
                </a:solidFill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</a:rPr>
              <a:t>김준의 </a:t>
            </a:r>
            <a:r>
              <a:rPr lang="en-US" altLang="ko-KR" sz="1500" b="1" dirty="0" err="1">
                <a:solidFill>
                  <a:schemeClr val="tx1"/>
                </a:solidFill>
              </a:rPr>
              <a:t>Chemistory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953CF7-197A-483A-8A2F-351BF3309D98}"/>
              </a:ext>
            </a:extLst>
          </p:cNvPr>
          <p:cNvSpPr/>
          <p:nvPr/>
        </p:nvSpPr>
        <p:spPr>
          <a:xfrm>
            <a:off x="2647206" y="2029243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B72C4-4C9F-4CE5-86FC-67C07A8F32C3}"/>
              </a:ext>
            </a:extLst>
          </p:cNvPr>
          <p:cNvSpPr txBox="1"/>
          <p:nvPr/>
        </p:nvSpPr>
        <p:spPr>
          <a:xfrm>
            <a:off x="3927385" y="1130746"/>
            <a:ext cx="31339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3000" i="1" dirty="0" err="1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Chemistory</a:t>
            </a:r>
            <a:r>
              <a:rPr lang="en-US" altLang="ko-KR" sz="3000" i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process</a:t>
            </a:r>
            <a:endParaRPr lang="ko-KR" altLang="en-US" sz="3000" i="1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27CFD-83F0-4627-8226-BB8818F6F0D1}"/>
              </a:ext>
            </a:extLst>
          </p:cNvPr>
          <p:cNvSpPr txBox="1"/>
          <p:nvPr/>
        </p:nvSpPr>
        <p:spPr>
          <a:xfrm>
            <a:off x="3702234" y="1169218"/>
            <a:ext cx="7100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rgbClr val="09A5B4"/>
                </a:solidFill>
              </a:rPr>
              <a:t>[</a:t>
            </a:r>
            <a:endParaRPr lang="ko-KR" altLang="en-US" sz="2500" b="1" dirty="0">
              <a:solidFill>
                <a:srgbClr val="09A5B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AE872-411E-47D5-9171-F08EBE934388}"/>
              </a:ext>
            </a:extLst>
          </p:cNvPr>
          <p:cNvSpPr txBox="1"/>
          <p:nvPr/>
        </p:nvSpPr>
        <p:spPr>
          <a:xfrm>
            <a:off x="6663194" y="1169897"/>
            <a:ext cx="7961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rgbClr val="09A5B4"/>
                </a:solidFill>
              </a:rPr>
              <a:t>]</a:t>
            </a:r>
            <a:endParaRPr lang="ko-KR" altLang="en-US" sz="2500" b="1" dirty="0">
              <a:solidFill>
                <a:srgbClr val="09A5B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0092D-9055-439C-997B-0CB1F321B99C}"/>
              </a:ext>
            </a:extLst>
          </p:cNvPr>
          <p:cNvSpPr txBox="1"/>
          <p:nvPr/>
        </p:nvSpPr>
        <p:spPr>
          <a:xfrm>
            <a:off x="2512191" y="2331455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이해와 정리를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/>
              <a:t>통한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이론 학습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7B8C3A-FF53-49A5-ACC0-886F38357197}"/>
              </a:ext>
            </a:extLst>
          </p:cNvPr>
          <p:cNvSpPr/>
          <p:nvPr/>
        </p:nvSpPr>
        <p:spPr>
          <a:xfrm>
            <a:off x="4845876" y="2016495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82734-AA57-443B-80B6-534DF1E20D0D}"/>
              </a:ext>
            </a:extLst>
          </p:cNvPr>
          <p:cNvSpPr txBox="1"/>
          <p:nvPr/>
        </p:nvSpPr>
        <p:spPr>
          <a:xfrm>
            <a:off x="4710861" y="2331456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예시문제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</a:p>
          <a:p>
            <a:pPr algn="ctr" latinLnBrk="1"/>
            <a:r>
              <a:rPr lang="ko-KR" altLang="en-US" sz="1300" dirty="0"/>
              <a:t>퀴즈 등을 통한</a:t>
            </a:r>
            <a:endParaRPr lang="en-US" altLang="ko-KR" sz="1300" dirty="0"/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이론 완성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3E16CC-0EA4-4B80-9A08-480AE1422005}"/>
              </a:ext>
            </a:extLst>
          </p:cNvPr>
          <p:cNvSpPr/>
          <p:nvPr/>
        </p:nvSpPr>
        <p:spPr>
          <a:xfrm>
            <a:off x="6870284" y="2029243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3199-56CC-493F-8C06-6E4842EE1831}"/>
              </a:ext>
            </a:extLst>
          </p:cNvPr>
          <p:cNvSpPr txBox="1"/>
          <p:nvPr/>
        </p:nvSpPr>
        <p:spPr>
          <a:xfrm>
            <a:off x="6735269" y="2318708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기출 문제를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/>
              <a:t>통한</a:t>
            </a:r>
            <a:endParaRPr lang="en-US" altLang="ko-KR" sz="1300" dirty="0"/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실전 연습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219231E9-66A4-4E72-9080-2A12458DA47E}"/>
              </a:ext>
            </a:extLst>
          </p:cNvPr>
          <p:cNvSpPr/>
          <p:nvPr/>
        </p:nvSpPr>
        <p:spPr>
          <a:xfrm rot="5400000">
            <a:off x="4307777" y="2608111"/>
            <a:ext cx="248407" cy="139183"/>
          </a:xfrm>
          <a:prstGeom prst="triangle">
            <a:avLst/>
          </a:prstGeom>
          <a:solidFill>
            <a:srgbClr val="09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28AAC932-A3EF-4C67-A439-2747FAE548E2}"/>
              </a:ext>
            </a:extLst>
          </p:cNvPr>
          <p:cNvSpPr/>
          <p:nvPr/>
        </p:nvSpPr>
        <p:spPr>
          <a:xfrm rot="5400000">
            <a:off x="6435910" y="2595364"/>
            <a:ext cx="248407" cy="139183"/>
          </a:xfrm>
          <a:prstGeom prst="triangle">
            <a:avLst/>
          </a:prstGeom>
          <a:solidFill>
            <a:srgbClr val="09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A15A8-FFDF-4771-ABC2-11089B7288F0}"/>
              </a:ext>
            </a:extLst>
          </p:cNvPr>
          <p:cNvSpPr txBox="1"/>
          <p:nvPr/>
        </p:nvSpPr>
        <p:spPr>
          <a:xfrm>
            <a:off x="3045299" y="5131962"/>
            <a:ext cx="2023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dirty="0">
                <a:solidFill>
                  <a:schemeClr val="tx1"/>
                </a:solidFill>
              </a:rPr>
              <a:t>2023 </a:t>
            </a:r>
            <a:r>
              <a:rPr lang="en-US" altLang="ko-KR" sz="1500" dirty="0" err="1">
                <a:solidFill>
                  <a:schemeClr val="tx1"/>
                </a:solidFill>
              </a:rPr>
              <a:t>Chemistory</a:t>
            </a:r>
            <a:endParaRPr lang="en-US" altLang="ko-KR" sz="1500" dirty="0"/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필수이론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▼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9F4B9730-665A-4B92-9102-8A72143A95C3}"/>
              </a:ext>
            </a:extLst>
          </p:cNvPr>
          <p:cNvSpPr/>
          <p:nvPr/>
        </p:nvSpPr>
        <p:spPr>
          <a:xfrm rot="16200000">
            <a:off x="4318850" y="1950982"/>
            <a:ext cx="248406" cy="3113069"/>
          </a:xfrm>
          <a:prstGeom prst="leftBracket">
            <a:avLst/>
          </a:prstGeom>
          <a:ln>
            <a:solidFill>
              <a:srgbClr val="09A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A5E32856-29D3-49E5-B03D-9545405E1A3E}"/>
              </a:ext>
            </a:extLst>
          </p:cNvPr>
          <p:cNvSpPr/>
          <p:nvPr/>
        </p:nvSpPr>
        <p:spPr>
          <a:xfrm rot="16200000">
            <a:off x="7394542" y="2859054"/>
            <a:ext cx="248406" cy="1296926"/>
          </a:xfrm>
          <a:prstGeom prst="leftBracket">
            <a:avLst/>
          </a:prstGeom>
          <a:ln>
            <a:solidFill>
              <a:srgbClr val="09A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1B46D-1D1E-443E-B6DF-583423C7769C}"/>
              </a:ext>
            </a:extLst>
          </p:cNvPr>
          <p:cNvSpPr txBox="1"/>
          <p:nvPr/>
        </p:nvSpPr>
        <p:spPr>
          <a:xfrm>
            <a:off x="3504797" y="3759221"/>
            <a:ext cx="17151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C1276-F7CB-4991-A119-EFF13E26B6D2}"/>
              </a:ext>
            </a:extLst>
          </p:cNvPr>
          <p:cNvSpPr txBox="1"/>
          <p:nvPr/>
        </p:nvSpPr>
        <p:spPr>
          <a:xfrm>
            <a:off x="6661153" y="3759221"/>
            <a:ext cx="17151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기출 문제풀이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848C45-A5B5-481A-A899-DDDAD0E64432}"/>
              </a:ext>
            </a:extLst>
          </p:cNvPr>
          <p:cNvSpPr txBox="1"/>
          <p:nvPr/>
        </p:nvSpPr>
        <p:spPr>
          <a:xfrm>
            <a:off x="2967750" y="4308358"/>
            <a:ext cx="50531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/>
              <a:t>이론 학습과 기출 문제풀이를 동시에</a:t>
            </a:r>
            <a:r>
              <a:rPr lang="en-US" altLang="ko-KR" sz="1500" dirty="0"/>
              <a:t>!</a:t>
            </a:r>
          </a:p>
          <a:p>
            <a:pPr algn="ctr" latinLnBrk="1"/>
            <a:r>
              <a:rPr lang="ko-KR" altLang="en-US" sz="1500" b="1" dirty="0"/>
              <a:t>실전형 이론</a:t>
            </a:r>
            <a:r>
              <a:rPr lang="en-US" altLang="ko-KR" sz="1500" b="1" dirty="0"/>
              <a:t>x</a:t>
            </a:r>
            <a:r>
              <a:rPr lang="ko-KR" altLang="en-US" sz="1500" b="1" dirty="0"/>
              <a:t>문제로의 적용을 한 번에 완성하세요</a:t>
            </a:r>
            <a:r>
              <a:rPr lang="en-US" altLang="ko-KR" sz="1500" b="1" dirty="0"/>
              <a:t>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31F93-5975-4FF4-9825-A8AFC8A04CB4}"/>
              </a:ext>
            </a:extLst>
          </p:cNvPr>
          <p:cNvSpPr txBox="1"/>
          <p:nvPr/>
        </p:nvSpPr>
        <p:spPr>
          <a:xfrm>
            <a:off x="5886306" y="5131962"/>
            <a:ext cx="2023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dirty="0">
                <a:solidFill>
                  <a:schemeClr val="tx1"/>
                </a:solidFill>
              </a:rPr>
              <a:t>2023 </a:t>
            </a:r>
            <a:r>
              <a:rPr lang="en-US" altLang="ko-KR" sz="1500" dirty="0" err="1">
                <a:solidFill>
                  <a:schemeClr val="tx1"/>
                </a:solidFill>
              </a:rPr>
              <a:t>Chemistory</a:t>
            </a:r>
            <a:endParaRPr lang="en-US" altLang="ko-KR" sz="1500" dirty="0"/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기출 문제풀이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2497AE-554C-46F3-A4EA-70C04A9C0F0F}"/>
              </a:ext>
            </a:extLst>
          </p:cNvPr>
          <p:cNvCxnSpPr/>
          <p:nvPr/>
        </p:nvCxnSpPr>
        <p:spPr>
          <a:xfrm>
            <a:off x="2886518" y="23209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CA04F5-9026-4CA1-A519-C39228751B95}"/>
              </a:ext>
            </a:extLst>
          </p:cNvPr>
          <p:cNvCxnSpPr/>
          <p:nvPr/>
        </p:nvCxnSpPr>
        <p:spPr>
          <a:xfrm>
            <a:off x="2886518" y="900858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A5B0868-1533-4C85-AD41-AC68199ECC78}"/>
              </a:ext>
            </a:extLst>
          </p:cNvPr>
          <p:cNvSpPr/>
          <p:nvPr/>
        </p:nvSpPr>
        <p:spPr>
          <a:xfrm>
            <a:off x="2655290" y="5020449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45BD67B-CFB1-4A6D-B33D-4B7B56D498EF}"/>
              </a:ext>
            </a:extLst>
          </p:cNvPr>
          <p:cNvSpPr/>
          <p:nvPr/>
        </p:nvSpPr>
        <p:spPr>
          <a:xfrm>
            <a:off x="5530850" y="5043230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E1426EE-309A-4B08-941F-EC461FB60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07046"/>
              </p:ext>
            </p:extLst>
          </p:nvPr>
        </p:nvGraphicFramePr>
        <p:xfrm>
          <a:off x="10043712" y="17522"/>
          <a:ext cx="2138621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35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34DCE-BCF1-40B4-8FD1-6E9E1D0DB89D}"/>
              </a:ext>
            </a:extLst>
          </p:cNvPr>
          <p:cNvSpPr/>
          <p:nvPr/>
        </p:nvSpPr>
        <p:spPr>
          <a:xfrm>
            <a:off x="3208171" y="4080510"/>
            <a:ext cx="4495950" cy="2003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E05FDAE-BBF5-4290-8344-A9ED459D4219}"/>
              </a:ext>
            </a:extLst>
          </p:cNvPr>
          <p:cNvCxnSpPr/>
          <p:nvPr/>
        </p:nvCxnSpPr>
        <p:spPr>
          <a:xfrm>
            <a:off x="2852228" y="231337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942E66-C8A0-4D5E-A508-6D4DF9EA04DA}"/>
              </a:ext>
            </a:extLst>
          </p:cNvPr>
          <p:cNvCxnSpPr/>
          <p:nvPr/>
        </p:nvCxnSpPr>
        <p:spPr>
          <a:xfrm>
            <a:off x="2852228" y="950905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CDF947-9604-48CE-A395-E8CC63BA5856}"/>
              </a:ext>
            </a:extLst>
          </p:cNvPr>
          <p:cNvSpPr txBox="1"/>
          <p:nvPr/>
        </p:nvSpPr>
        <p:spPr>
          <a:xfrm>
            <a:off x="3605561" y="259715"/>
            <a:ext cx="370897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한 강좌로 끝내는 수능 화학</a:t>
            </a:r>
            <a:r>
              <a:rPr lang="en-US" altLang="ko-KR" sz="1500" dirty="0">
                <a:solidFill>
                  <a:schemeClr val="tx1"/>
                </a:solidFill>
              </a:rPr>
              <a:t>Ⅰ </a:t>
            </a:r>
            <a:r>
              <a:rPr lang="ko-KR" altLang="en-US" sz="1500" dirty="0">
                <a:solidFill>
                  <a:schemeClr val="tx1"/>
                </a:solidFill>
              </a:rPr>
              <a:t>필수 개념</a:t>
            </a:r>
            <a:r>
              <a:rPr lang="en-US" altLang="ko-KR" sz="1500" dirty="0">
                <a:solidFill>
                  <a:schemeClr val="tx1"/>
                </a:solidFill>
              </a:rPr>
              <a:t>!</a:t>
            </a:r>
          </a:p>
          <a:p>
            <a:pPr algn="ctr" latinLnBrk="1"/>
            <a:r>
              <a:rPr lang="en-US" altLang="ko-KR" sz="2000" b="1" dirty="0"/>
              <a:t>2023 </a:t>
            </a:r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필수이론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2B8705-2E27-49EC-A49C-F82589C0C62B}"/>
              </a:ext>
            </a:extLst>
          </p:cNvPr>
          <p:cNvCxnSpPr>
            <a:cxnSpLocks/>
          </p:cNvCxnSpPr>
          <p:nvPr/>
        </p:nvCxnSpPr>
        <p:spPr>
          <a:xfrm>
            <a:off x="3460722" y="1533541"/>
            <a:ext cx="2487748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5ABD8D-9702-42AC-861F-3A80453CC3F6}"/>
              </a:ext>
            </a:extLst>
          </p:cNvPr>
          <p:cNvSpPr txBox="1"/>
          <p:nvPr/>
        </p:nvSpPr>
        <p:spPr>
          <a:xfrm>
            <a:off x="2780222" y="1104782"/>
            <a:ext cx="5359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필수이론은 </a:t>
            </a:r>
            <a:r>
              <a:rPr lang="ko-KR" altLang="en-US" sz="1500" dirty="0"/>
              <a:t>그냥 보고 듣는 이론이 아닙니다</a:t>
            </a:r>
            <a:r>
              <a:rPr lang="en-US" altLang="ko-KR" sz="1500" dirty="0"/>
              <a:t>.</a:t>
            </a:r>
          </a:p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스스로 설명할 수 있는 이론</a:t>
            </a:r>
            <a:r>
              <a:rPr lang="ko-KR" altLang="en-US" sz="1500" dirty="0">
                <a:solidFill>
                  <a:schemeClr val="tx1"/>
                </a:solidFill>
              </a:rPr>
              <a:t>을 목표로 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98300-F837-4550-BAF7-9BEC3E3C2FC6}"/>
              </a:ext>
            </a:extLst>
          </p:cNvPr>
          <p:cNvSpPr/>
          <p:nvPr/>
        </p:nvSpPr>
        <p:spPr>
          <a:xfrm>
            <a:off x="3161369" y="1726725"/>
            <a:ext cx="4597046" cy="21061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66FC-A135-43ED-8C21-C8E54261D9BF}"/>
              </a:ext>
            </a:extLst>
          </p:cNvPr>
          <p:cNvSpPr txBox="1"/>
          <p:nvPr/>
        </p:nvSpPr>
        <p:spPr>
          <a:xfrm>
            <a:off x="3384915" y="2512413"/>
            <a:ext cx="41502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500" dirty="0">
                <a:solidFill>
                  <a:schemeClr val="tx1"/>
                </a:solidFill>
              </a:rPr>
              <a:t>Jun or Not</a:t>
            </a:r>
          </a:p>
          <a:p>
            <a:pPr latinLnBrk="1"/>
            <a:r>
              <a:rPr lang="en-US" altLang="ko-KR" sz="1500" dirty="0"/>
              <a:t>2023 </a:t>
            </a:r>
            <a:r>
              <a:rPr lang="en-US" altLang="ko-KR" sz="1500" dirty="0" err="1"/>
              <a:t>Chemistory</a:t>
            </a:r>
            <a:r>
              <a:rPr lang="en-US" altLang="ko-KR" sz="1500" dirty="0"/>
              <a:t> </a:t>
            </a:r>
            <a:r>
              <a:rPr lang="ko-KR" altLang="en-US" sz="1500" dirty="0"/>
              <a:t>필수이론 </a:t>
            </a:r>
            <a:r>
              <a:rPr lang="en-US" altLang="ko-KR" sz="1500" dirty="0"/>
              <a:t>OT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FF573CA-219A-4020-B68C-DAFC33F13182}"/>
              </a:ext>
            </a:extLst>
          </p:cNvPr>
          <p:cNvSpPr/>
          <p:nvPr/>
        </p:nvSpPr>
        <p:spPr>
          <a:xfrm rot="5400000">
            <a:off x="6892257" y="2725857"/>
            <a:ext cx="312235" cy="192243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6ED39C4-1A8F-4AEE-8360-6E7F76DD410A}"/>
              </a:ext>
            </a:extLst>
          </p:cNvPr>
          <p:cNvSpPr/>
          <p:nvPr/>
        </p:nvSpPr>
        <p:spPr>
          <a:xfrm>
            <a:off x="3072637" y="1661050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B63156-1265-4CFF-80A4-534867ED58C6}"/>
              </a:ext>
            </a:extLst>
          </p:cNvPr>
          <p:cNvSpPr/>
          <p:nvPr/>
        </p:nvSpPr>
        <p:spPr>
          <a:xfrm>
            <a:off x="4984092" y="6162191"/>
            <a:ext cx="141695" cy="141695"/>
          </a:xfrm>
          <a:prstGeom prst="ellipse">
            <a:avLst/>
          </a:prstGeom>
          <a:solidFill>
            <a:srgbClr val="30A0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BB3464-1ACE-4F76-8DBB-B3427A9DA24F}"/>
              </a:ext>
            </a:extLst>
          </p:cNvPr>
          <p:cNvSpPr/>
          <p:nvPr/>
        </p:nvSpPr>
        <p:spPr>
          <a:xfrm>
            <a:off x="5377452" y="6162191"/>
            <a:ext cx="141695" cy="141695"/>
          </a:xfrm>
          <a:prstGeom prst="ellipse">
            <a:avLst/>
          </a:prstGeom>
          <a:solidFill>
            <a:srgbClr val="8CD4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EE03BD7-7B93-4DD0-96DE-80A78C412F50}"/>
              </a:ext>
            </a:extLst>
          </p:cNvPr>
          <p:cNvSpPr/>
          <p:nvPr/>
        </p:nvSpPr>
        <p:spPr>
          <a:xfrm>
            <a:off x="5770812" y="6154856"/>
            <a:ext cx="141695" cy="141695"/>
          </a:xfrm>
          <a:prstGeom prst="ellipse">
            <a:avLst/>
          </a:prstGeom>
          <a:solidFill>
            <a:srgbClr val="8CD4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C193A-92B1-4CB0-A101-FD6C7ADBCF4D}"/>
              </a:ext>
            </a:extLst>
          </p:cNvPr>
          <p:cNvSpPr txBox="1"/>
          <p:nvPr/>
        </p:nvSpPr>
        <p:spPr>
          <a:xfrm>
            <a:off x="2902907" y="4231367"/>
            <a:ext cx="5106478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/>
              <a:t>기초부터 심화까지 </a:t>
            </a:r>
            <a:r>
              <a:rPr lang="en-US" altLang="ko-KR" sz="1500" b="1" dirty="0"/>
              <a:t>All-in-one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/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화학</a:t>
            </a:r>
            <a:r>
              <a:rPr lang="en-US" altLang="ko-KR" sz="1200" dirty="0">
                <a:solidFill>
                  <a:schemeClr val="tx1"/>
                </a:solidFill>
              </a:rPr>
              <a:t>Ⅰ </a:t>
            </a:r>
            <a:r>
              <a:rPr lang="ko-KR" altLang="en-US" sz="1200" dirty="0">
                <a:solidFill>
                  <a:schemeClr val="tx1"/>
                </a:solidFill>
              </a:rPr>
              <a:t>개념은 필수이론 한 강좌로 </a:t>
            </a:r>
            <a:r>
              <a:rPr lang="ko-KR" altLang="en-US" sz="1200" b="1" dirty="0"/>
              <a:t>기초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기본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심화 모두 </a:t>
            </a:r>
            <a:r>
              <a:rPr lang="en-US" altLang="ko-KR" sz="1200" b="1" dirty="0"/>
              <a:t>OK!</a:t>
            </a:r>
          </a:p>
          <a:p>
            <a:pPr algn="ctr" latinLnBrk="1"/>
            <a:r>
              <a:rPr lang="ko-KR" altLang="en-US" sz="1200" dirty="0"/>
              <a:t>기초 수능 화학부터 킬러까지 </a:t>
            </a:r>
            <a:r>
              <a:rPr lang="ko-KR" altLang="en-US" sz="1200" dirty="0">
                <a:solidFill>
                  <a:schemeClr val="tx1"/>
                </a:solidFill>
              </a:rPr>
              <a:t>김준 선생님과 함께하는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b="1" dirty="0" err="1"/>
              <a:t>오개념</a:t>
            </a:r>
            <a:r>
              <a:rPr lang="ko-KR" altLang="en-US" sz="1200" b="1" dirty="0"/>
              <a:t> 없는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이론 학습의 시작</a:t>
            </a:r>
            <a:r>
              <a:rPr lang="ko-KR" altLang="en-US" sz="1200" b="1" dirty="0"/>
              <a:t>과 끝</a:t>
            </a:r>
            <a:r>
              <a:rPr lang="en-US" altLang="ko-KR" sz="1200" b="1" dirty="0"/>
              <a:t>!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8" name="Picture 6" descr="All">
            <a:extLst>
              <a:ext uri="{FF2B5EF4-FFF2-40B4-BE49-F238E27FC236}">
                <a16:creationId xmlns:a16="http://schemas.microsoft.com/office/drawing/2014/main" id="{725A2962-9CF4-4FD0-9BCC-2C9952621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949" y="4618539"/>
            <a:ext cx="635620" cy="6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326918F-4DCC-49C8-9EA9-F673DC234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08417"/>
              </p:ext>
            </p:extLst>
          </p:nvPr>
        </p:nvGraphicFramePr>
        <p:xfrm>
          <a:off x="10043712" y="17522"/>
          <a:ext cx="2138621" cy="110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[OT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삽입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MV00221476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MV00301958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간격으로 롤링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슬라이드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6451C0D5-03B4-4ECF-9CC0-26E23309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38859"/>
              </p:ext>
            </p:extLst>
          </p:nvPr>
        </p:nvGraphicFramePr>
        <p:xfrm>
          <a:off x="8364840" y="3670191"/>
          <a:ext cx="4408185" cy="3821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8185">
                  <a:extLst>
                    <a:ext uri="{9D8B030D-6E8A-4147-A177-3AD203B41FA5}">
                      <a16:colId xmlns:a16="http://schemas.microsoft.com/office/drawing/2014/main" val="3172005220"/>
                    </a:ext>
                  </a:extLst>
                </a:gridCol>
              </a:tblGrid>
              <a:tr h="29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롤링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902205"/>
                  </a:ext>
                </a:extLst>
              </a:tr>
              <a:tr h="295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논리적으로 이해는 화학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Ⅰ</a:t>
                      </a:r>
                    </a:p>
                    <a:p>
                      <a:pPr algn="ctr" latinLnBrk="1"/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Ⅰ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핵심 개념을 근본적으로 이해하도록 설명하고 정리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무작정 암기하는 것이 아닌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논리적으로 납득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했기에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자연스럽게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기억에 남는 화학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4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롤링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0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적용까지 이어지는 실전형 이론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예시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설명과 더불어 개념의 즉각적인 적용이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가능한 예제 문제를 함께 풀어보며 문제풀이에서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바로 활용 할 수 있는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실전형 이론의 완성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998307"/>
                  </a:ext>
                </a:extLst>
              </a:tr>
            </a:tbl>
          </a:graphicData>
        </a:graphic>
      </p:graphicFrame>
      <p:pic>
        <p:nvPicPr>
          <p:cNvPr id="22" name="Picture 6" descr="Idea">
            <a:extLst>
              <a:ext uri="{FF2B5EF4-FFF2-40B4-BE49-F238E27FC236}">
                <a16:creationId xmlns:a16="http://schemas.microsoft.com/office/drawing/2014/main" id="{CAD45341-8147-4D95-BFBA-B048A108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973" y="4284877"/>
            <a:ext cx="551917" cy="5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heck list free icon">
            <a:extLst>
              <a:ext uri="{FF2B5EF4-FFF2-40B4-BE49-F238E27FC236}">
                <a16:creationId xmlns:a16="http://schemas.microsoft.com/office/drawing/2014/main" id="{295A960E-EAC1-431D-A68D-6EFE17A5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973" y="6232004"/>
            <a:ext cx="551917" cy="5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B366684-39F6-4E84-B7E7-BA016560ED9B}"/>
              </a:ext>
            </a:extLst>
          </p:cNvPr>
          <p:cNvSpPr/>
          <p:nvPr/>
        </p:nvSpPr>
        <p:spPr>
          <a:xfrm>
            <a:off x="4615864" y="6136971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F0206-3CB9-4265-9BED-69828F41CA64}"/>
              </a:ext>
            </a:extLst>
          </p:cNvPr>
          <p:cNvSpPr txBox="1"/>
          <p:nvPr/>
        </p:nvSpPr>
        <p:spPr>
          <a:xfrm>
            <a:off x="9423409" y="2885794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</p:spTree>
    <p:extLst>
      <p:ext uri="{BB962C8B-B14F-4D97-AF65-F5344CB8AC3E}">
        <p14:creationId xmlns:p14="http://schemas.microsoft.com/office/powerpoint/2010/main" val="116248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07657"/>
              </p:ext>
            </p:extLst>
          </p:nvPr>
        </p:nvGraphicFramePr>
        <p:xfrm>
          <a:off x="1424223" y="859667"/>
          <a:ext cx="9280291" cy="4239912"/>
        </p:xfrm>
        <a:graphic>
          <a:graphicData uri="http://schemas.openxmlformats.org/drawingml/2006/table">
            <a:tbl>
              <a:tblPr/>
              <a:tblGrid>
                <a:gridCol w="1138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6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Gill Sans" pitchFamily="34" charset="0"/>
                        </a:rPr>
                        <a:t>Update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  <a:ea typeface="맑은 고딕" pitchFamily="50" charset="-127"/>
                        <a:cs typeface="Tahoma" pitchFamily="34" charset="0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Gill Sans" pitchFamily="34" charset="0"/>
                        </a:rPr>
                        <a:t>Version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  <a:sym typeface="Gill Sans" pitchFamily="34" charset="0"/>
                        </a:rPr>
                        <a:t>Remarks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  <a:ea typeface="Tahoma" pitchFamily="34" charset="0"/>
                        <a:cs typeface="Tahoma" pitchFamily="34" charset="0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비고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2021.11.17</a:t>
                      </a: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1.0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문서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생성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2021.11.23</a:t>
                      </a: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1.1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모바일 작성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sym typeface="Gill Sans" pitchFamily="34" charset="0"/>
                        </a:rPr>
                        <a:t>사전판매 기간 변경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1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57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847528" y="5448624"/>
            <a:ext cx="1333500" cy="1968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yyyy.mm.dd Update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47528" y="5680422"/>
            <a:ext cx="1335088" cy="196850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yyyy.mm.dd Updated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7528" y="5896446"/>
            <a:ext cx="1335088" cy="196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yyyy.mm.dd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47528" y="6112470"/>
            <a:ext cx="1335088" cy="196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yyyy.mm.dd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47528" y="6328494"/>
            <a:ext cx="1335088" cy="19685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yyyy.mm.dd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48744" y="5445224"/>
            <a:ext cx="1335088" cy="1968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yyyy.mm.dd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66045" y="5144340"/>
            <a:ext cx="4144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Gill Sans" pitchFamily="34" charset="0"/>
              </a:rPr>
              <a:t>* </a:t>
            </a:r>
            <a:r>
              <a:rPr kumimoji="1" lang="ko-KR" altLang="en-US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Gill Sans" pitchFamily="34" charset="0"/>
              </a:rPr>
              <a:t>기획안</a:t>
            </a:r>
            <a:r>
              <a:rPr kumimoji="1" lang="en-US" altLang="ko-KR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Gill Sans" pitchFamily="34" charset="0"/>
              </a:rPr>
              <a:t> </a:t>
            </a:r>
            <a:r>
              <a:rPr kumimoji="1" lang="ko-KR" altLang="en-US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Gill Sans" pitchFamily="34" charset="0"/>
              </a:rPr>
              <a:t>내용이 변경된 페이지에는 비고의 업데이트 마크를 우측 상단에 표시해주세요</a:t>
            </a:r>
            <a:r>
              <a:rPr kumimoji="1" lang="en-US" altLang="ko-KR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sym typeface="Gill Sans" pitchFamily="34" charset="0"/>
              </a:rPr>
              <a:t>.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6870" y="5446194"/>
            <a:ext cx="2736962" cy="10791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defTabSz="957816" latinLnBrk="0"/>
            <a:endParaRPr lang="ko-KR" altLang="en-US" kern="0" dirty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79396" y="5340252"/>
            <a:ext cx="3305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ex)</a:t>
            </a:r>
            <a:endParaRPr lang="ko-KR" altLang="en-US" sz="800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48AE7E-3387-45FC-BE72-E1E282E9E8E0}"/>
              </a:ext>
            </a:extLst>
          </p:cNvPr>
          <p:cNvSpPr/>
          <p:nvPr/>
        </p:nvSpPr>
        <p:spPr>
          <a:xfrm>
            <a:off x="5579513" y="2510631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CADC49-8B69-47C7-8E01-39029C51EBE8}"/>
              </a:ext>
            </a:extLst>
          </p:cNvPr>
          <p:cNvSpPr/>
          <p:nvPr/>
        </p:nvSpPr>
        <p:spPr>
          <a:xfrm>
            <a:off x="1647826" y="337747"/>
            <a:ext cx="7620000" cy="570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3229E-D1EE-498C-B025-737E658DCB8E}"/>
              </a:ext>
            </a:extLst>
          </p:cNvPr>
          <p:cNvSpPr txBox="1"/>
          <p:nvPr/>
        </p:nvSpPr>
        <p:spPr>
          <a:xfrm>
            <a:off x="2778002" y="461315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강좌리스트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404158-7C32-47DE-A951-1E7352A85135}"/>
              </a:ext>
            </a:extLst>
          </p:cNvPr>
          <p:cNvSpPr/>
          <p:nvPr/>
        </p:nvSpPr>
        <p:spPr>
          <a:xfrm>
            <a:off x="1559094" y="225425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881F52-4D4F-4137-8560-146F6970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5646"/>
              </p:ext>
            </p:extLst>
          </p:nvPr>
        </p:nvGraphicFramePr>
        <p:xfrm>
          <a:off x="10043712" y="17522"/>
          <a:ext cx="2138621" cy="122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특강 코드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1225-1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1908-1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양장본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느낌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볼륨감 있게 디자인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99565-5CB3-4BB6-90C8-48CAE67A7C1C}"/>
              </a:ext>
            </a:extLst>
          </p:cNvPr>
          <p:cNvCxnSpPr>
            <a:cxnSpLocks/>
          </p:cNvCxnSpPr>
          <p:nvPr/>
        </p:nvCxnSpPr>
        <p:spPr>
          <a:xfrm>
            <a:off x="2813325" y="2117859"/>
            <a:ext cx="4006543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17A9FE-1FEE-4CE3-B8B9-E38B2104C515}"/>
              </a:ext>
            </a:extLst>
          </p:cNvPr>
          <p:cNvSpPr txBox="1"/>
          <p:nvPr/>
        </p:nvSpPr>
        <p:spPr>
          <a:xfrm>
            <a:off x="2778002" y="1678801"/>
            <a:ext cx="5359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화학 이론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/>
              <a:t>첫 단추부터 잘 끼워야 합니다</a:t>
            </a:r>
            <a:r>
              <a:rPr lang="en-US" altLang="ko-KR" sz="1500" dirty="0"/>
              <a:t>.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b="1" dirty="0"/>
              <a:t>기본에 충실하면서 완전한 학습이 가능하도록</a:t>
            </a:r>
            <a:r>
              <a:rPr lang="ko-KR" altLang="en-US" sz="1500" dirty="0"/>
              <a:t> 준비했습니다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669AD-30AE-4D71-893C-85AC90C096CC}"/>
              </a:ext>
            </a:extLst>
          </p:cNvPr>
          <p:cNvSpPr/>
          <p:nvPr/>
        </p:nvSpPr>
        <p:spPr>
          <a:xfrm rot="545893">
            <a:off x="2500262" y="2909427"/>
            <a:ext cx="2219027" cy="28691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E410C-5204-413C-A13E-B6F11EB30120}"/>
              </a:ext>
            </a:extLst>
          </p:cNvPr>
          <p:cNvSpPr txBox="1"/>
          <p:nvPr/>
        </p:nvSpPr>
        <p:spPr>
          <a:xfrm>
            <a:off x="4988361" y="2563730"/>
            <a:ext cx="418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화학을 처음 시작하는 수험생을 위한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기초 개념까지 포함</a:t>
            </a:r>
            <a:r>
              <a:rPr lang="en-US" altLang="ko-KR" sz="1200" dirty="0"/>
              <a:t>!</a:t>
            </a:r>
          </a:p>
          <a:p>
            <a:pPr algn="ctr"/>
            <a:r>
              <a:rPr lang="ko-KR" altLang="en-US" sz="1200" dirty="0"/>
              <a:t>빈틈 없는 이론을 완성하는</a:t>
            </a:r>
            <a:endParaRPr lang="en-US" altLang="ko-KR" sz="1200" dirty="0"/>
          </a:p>
          <a:p>
            <a:pPr algn="ctr"/>
            <a:r>
              <a:rPr lang="ko-KR" altLang="en-US" sz="1200" b="1" dirty="0"/>
              <a:t>자세하고 꼼꼼한 필수 이론서</a:t>
            </a:r>
            <a:endParaRPr lang="en-US" altLang="ko-KR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467C6C-1BAA-4D41-BE34-25650A968A66}"/>
              </a:ext>
            </a:extLst>
          </p:cNvPr>
          <p:cNvSpPr/>
          <p:nvPr/>
        </p:nvSpPr>
        <p:spPr>
          <a:xfrm>
            <a:off x="5613736" y="5411603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AC7E-5134-4677-93E5-BEF15E3D07A0}"/>
              </a:ext>
            </a:extLst>
          </p:cNvPr>
          <p:cNvSpPr txBox="1"/>
          <p:nvPr/>
        </p:nvSpPr>
        <p:spPr>
          <a:xfrm>
            <a:off x="5512852" y="5457049"/>
            <a:ext cx="30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김준 선생님은 이미 다 알고 있다</a:t>
            </a:r>
            <a:r>
              <a:rPr lang="en-US" altLang="ko-KR" sz="1200" dirty="0"/>
              <a:t>!</a:t>
            </a:r>
          </a:p>
          <a:p>
            <a:pPr algn="ctr"/>
            <a:r>
              <a:rPr lang="ko-KR" altLang="en-US" sz="1200" dirty="0"/>
              <a:t>수험생들이 궁금해 할 질문을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한 발 앞서 정리한 </a:t>
            </a:r>
            <a:r>
              <a:rPr lang="en-US" altLang="ko-KR" sz="1200" b="1" dirty="0"/>
              <a:t>FAQ</a:t>
            </a:r>
            <a:r>
              <a:rPr lang="ko-KR" altLang="en-US" sz="1200" b="1" dirty="0"/>
              <a:t>와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선생님이 추천하는 </a:t>
            </a:r>
            <a:r>
              <a:rPr lang="ko-KR" altLang="en-US" sz="1200" b="1" dirty="0"/>
              <a:t>학습 </a:t>
            </a:r>
            <a:r>
              <a:rPr lang="ko-KR" altLang="en-US" sz="1200" b="1" dirty="0" err="1"/>
              <a:t>꿀팁까지</a:t>
            </a:r>
            <a:r>
              <a:rPr lang="ko-KR" altLang="en-US" sz="1200" b="1" dirty="0"/>
              <a:t> 수록</a:t>
            </a:r>
            <a:r>
              <a:rPr lang="en-US" altLang="ko-KR" sz="1200" b="1" dirty="0"/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6BB524-C7D6-4C3B-9B0F-A6AF4FE7D5F0}"/>
              </a:ext>
            </a:extLst>
          </p:cNvPr>
          <p:cNvSpPr/>
          <p:nvPr/>
        </p:nvSpPr>
        <p:spPr>
          <a:xfrm>
            <a:off x="5587033" y="4447163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4D70F-E152-434A-A701-FBDCB104343E}"/>
              </a:ext>
            </a:extLst>
          </p:cNvPr>
          <p:cNvSpPr txBox="1"/>
          <p:nvPr/>
        </p:nvSpPr>
        <p:spPr>
          <a:xfrm>
            <a:off x="5530846" y="4584942"/>
            <a:ext cx="30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이론 학습 후 개념과 공식을 간단하게 </a:t>
            </a:r>
            <a:endParaRPr lang="en-US" altLang="ko-KR" sz="1200" dirty="0"/>
          </a:p>
          <a:p>
            <a:pPr algn="ctr"/>
            <a:r>
              <a:rPr lang="ko-KR" altLang="en-US" sz="1200" dirty="0"/>
              <a:t>확인할 수 있도록 예제</a:t>
            </a:r>
            <a:r>
              <a:rPr lang="en-US" altLang="ko-KR" sz="1200" dirty="0"/>
              <a:t>, </a:t>
            </a:r>
            <a:r>
              <a:rPr lang="ko-KR" altLang="en-US" sz="1200" dirty="0"/>
              <a:t>빈칸 채우기 등 </a:t>
            </a:r>
            <a:endParaRPr lang="en-US" altLang="ko-KR" sz="1200" dirty="0"/>
          </a:p>
          <a:p>
            <a:pPr algn="ctr"/>
            <a:r>
              <a:rPr lang="ko-KR" altLang="en-US" sz="1200" b="1" dirty="0"/>
              <a:t>개념 확인 문제와 필수 기출 수록</a:t>
            </a:r>
            <a:r>
              <a:rPr lang="en-US" altLang="ko-KR" sz="1200" b="1" dirty="0"/>
              <a:t>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93067C-9007-4831-8D8D-46942509166B}"/>
              </a:ext>
            </a:extLst>
          </p:cNvPr>
          <p:cNvSpPr/>
          <p:nvPr/>
        </p:nvSpPr>
        <p:spPr>
          <a:xfrm>
            <a:off x="5587033" y="3482723"/>
            <a:ext cx="2934814" cy="92189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0ED3A-A010-4173-99A1-D71142A73961}"/>
              </a:ext>
            </a:extLst>
          </p:cNvPr>
          <p:cNvSpPr txBox="1"/>
          <p:nvPr/>
        </p:nvSpPr>
        <p:spPr>
          <a:xfrm>
            <a:off x="5415328" y="3512998"/>
            <a:ext cx="30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단원 배울 땐 </a:t>
            </a:r>
            <a:r>
              <a:rPr lang="en-US" altLang="ko-KR" sz="1200" dirty="0"/>
              <a:t>3</a:t>
            </a:r>
            <a:r>
              <a:rPr lang="ko-KR" altLang="en-US" sz="1200" dirty="0"/>
              <a:t>단원을 모르고</a:t>
            </a:r>
            <a:r>
              <a:rPr lang="en-US" altLang="ko-KR" sz="1200" dirty="0"/>
              <a:t>, </a:t>
            </a:r>
          </a:p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단원을 배웠더니 </a:t>
            </a:r>
            <a:r>
              <a:rPr lang="en-US" altLang="ko-KR" sz="1200" dirty="0"/>
              <a:t>1</a:t>
            </a:r>
            <a:r>
              <a:rPr lang="ko-KR" altLang="en-US" sz="1200" dirty="0"/>
              <a:t>단원을 까먹는다</a:t>
            </a:r>
            <a:r>
              <a:rPr lang="en-US" altLang="ko-KR" sz="1200" dirty="0"/>
              <a:t>? </a:t>
            </a:r>
          </a:p>
          <a:p>
            <a:pPr algn="ctr"/>
            <a:r>
              <a:rPr lang="ko-KR" altLang="en-US" sz="1200" dirty="0"/>
              <a:t>개념의 </a:t>
            </a:r>
            <a:r>
              <a:rPr lang="ko-KR" altLang="en-US" sz="1200" dirty="0" err="1"/>
              <a:t>다시보기</a:t>
            </a:r>
            <a:r>
              <a:rPr lang="en-US" altLang="ko-KR" sz="1200" dirty="0"/>
              <a:t>, </a:t>
            </a:r>
            <a:r>
              <a:rPr lang="ko-KR" altLang="en-US" sz="1200" dirty="0"/>
              <a:t>미리보기를 수록하여 </a:t>
            </a:r>
            <a:endParaRPr lang="en-US" altLang="ko-KR" sz="1200" dirty="0"/>
          </a:p>
          <a:p>
            <a:pPr algn="ctr"/>
            <a:r>
              <a:rPr lang="ko-KR" altLang="en-US" sz="1200" b="1" dirty="0"/>
              <a:t>단원 간 유기적인 이해까지 완성</a:t>
            </a:r>
            <a:r>
              <a:rPr lang="en-US" altLang="ko-KR" sz="1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597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EC89AD-355E-41BD-8ED6-13E387076AF6}"/>
              </a:ext>
            </a:extLst>
          </p:cNvPr>
          <p:cNvCxnSpPr/>
          <p:nvPr/>
        </p:nvCxnSpPr>
        <p:spPr>
          <a:xfrm>
            <a:off x="2857943" y="237458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A9591F-E68D-4F20-8849-1024BE524A97}"/>
              </a:ext>
            </a:extLst>
          </p:cNvPr>
          <p:cNvCxnSpPr/>
          <p:nvPr/>
        </p:nvCxnSpPr>
        <p:spPr>
          <a:xfrm>
            <a:off x="2857943" y="957026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72E72F-9953-4C8E-BC3E-9A77044658CC}"/>
              </a:ext>
            </a:extLst>
          </p:cNvPr>
          <p:cNvSpPr txBox="1"/>
          <p:nvPr/>
        </p:nvSpPr>
        <p:spPr>
          <a:xfrm>
            <a:off x="3351863" y="280380"/>
            <a:ext cx="42277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원래 화학은 </a:t>
            </a:r>
            <a:r>
              <a:rPr lang="ko-KR" altLang="en-US" sz="1500" dirty="0"/>
              <a:t>문제 </a:t>
            </a:r>
            <a:r>
              <a:rPr lang="ko-KR" altLang="en-US" sz="1500" dirty="0" err="1"/>
              <a:t>풀이까지가</a:t>
            </a:r>
            <a:r>
              <a:rPr lang="ko-KR" altLang="en-US" sz="1500" dirty="0"/>
              <a:t> 진짜 완성</a:t>
            </a:r>
            <a:r>
              <a:rPr lang="en-US" altLang="ko-KR" sz="1500" dirty="0"/>
              <a:t>!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en-US" altLang="ko-KR" sz="2000" b="1" dirty="0"/>
              <a:t>2023 </a:t>
            </a:r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기출 문제풀이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0DA405-F2D0-4F08-B505-F2D85627340A}"/>
              </a:ext>
            </a:extLst>
          </p:cNvPr>
          <p:cNvCxnSpPr>
            <a:cxnSpLocks/>
          </p:cNvCxnSpPr>
          <p:nvPr/>
        </p:nvCxnSpPr>
        <p:spPr>
          <a:xfrm>
            <a:off x="4857210" y="1960574"/>
            <a:ext cx="1699165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88BB86-93ED-4CA0-A0A4-FA616FC0B11E}"/>
              </a:ext>
            </a:extLst>
          </p:cNvPr>
          <p:cNvSpPr txBox="1"/>
          <p:nvPr/>
        </p:nvSpPr>
        <p:spPr>
          <a:xfrm>
            <a:off x="3044462" y="1050629"/>
            <a:ext cx="4842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이론을 알고 있는 것 </a:t>
            </a:r>
            <a:r>
              <a:rPr lang="en-US" altLang="ko-KR" sz="1500" dirty="0">
                <a:solidFill>
                  <a:schemeClr val="tx1"/>
                </a:solidFill>
              </a:rPr>
              <a:t>‘</a:t>
            </a:r>
            <a:r>
              <a:rPr lang="ko-KR" altLang="en-US" sz="1500" dirty="0">
                <a:solidFill>
                  <a:schemeClr val="tx1"/>
                </a:solidFill>
              </a:rPr>
              <a:t>같은데</a:t>
            </a:r>
            <a:r>
              <a:rPr lang="en-US" altLang="ko-KR" sz="1500" dirty="0">
                <a:solidFill>
                  <a:schemeClr val="tx1"/>
                </a:solidFill>
              </a:rPr>
              <a:t>‘ </a:t>
            </a:r>
            <a:r>
              <a:rPr lang="ko-KR" altLang="en-US" sz="1500" dirty="0">
                <a:solidFill>
                  <a:schemeClr val="tx1"/>
                </a:solidFill>
              </a:rPr>
              <a:t>왜 문제가 안 풀릴까</a:t>
            </a:r>
            <a:r>
              <a:rPr lang="en-US" altLang="ko-KR" sz="1500" dirty="0">
                <a:solidFill>
                  <a:schemeClr val="tx1"/>
                </a:solidFill>
              </a:rPr>
              <a:t>?</a:t>
            </a:r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문제로의 적용까지 완성해야 진짜 완성</a:t>
            </a:r>
            <a:r>
              <a:rPr lang="en-US" altLang="ko-KR" sz="1500" dirty="0">
                <a:solidFill>
                  <a:schemeClr val="tx1"/>
                </a:solidFill>
              </a:rPr>
              <a:t>! 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이제부터 화학은 </a:t>
            </a:r>
            <a:r>
              <a:rPr lang="ko-KR" altLang="en-US" sz="1500" b="1" dirty="0"/>
              <a:t>이론과 기출을 함께</a:t>
            </a:r>
            <a:r>
              <a:rPr lang="ko-KR" altLang="en-US" sz="1500" dirty="0"/>
              <a:t> 공부합니다</a:t>
            </a:r>
            <a:r>
              <a:rPr lang="en-US" altLang="ko-KR" sz="1500" dirty="0"/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B49320-1094-42D0-842F-A8AD23C57182}"/>
              </a:ext>
            </a:extLst>
          </p:cNvPr>
          <p:cNvSpPr/>
          <p:nvPr/>
        </p:nvSpPr>
        <p:spPr>
          <a:xfrm>
            <a:off x="3171294" y="2394987"/>
            <a:ext cx="4597046" cy="21061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B3331-F23C-4EE7-8C62-A6A1A4C2372E}"/>
              </a:ext>
            </a:extLst>
          </p:cNvPr>
          <p:cNvSpPr txBox="1"/>
          <p:nvPr/>
        </p:nvSpPr>
        <p:spPr>
          <a:xfrm>
            <a:off x="3394840" y="3180675"/>
            <a:ext cx="41502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500" dirty="0">
                <a:solidFill>
                  <a:schemeClr val="tx1"/>
                </a:solidFill>
              </a:rPr>
              <a:t>Jun or Not</a:t>
            </a:r>
          </a:p>
          <a:p>
            <a:pPr latinLnBrk="1"/>
            <a:r>
              <a:rPr lang="en-US" altLang="ko-KR" sz="1500" dirty="0"/>
              <a:t>2023 </a:t>
            </a:r>
            <a:r>
              <a:rPr lang="en-US" altLang="ko-KR" sz="1500" dirty="0" err="1"/>
              <a:t>Chemistory</a:t>
            </a:r>
            <a:r>
              <a:rPr lang="en-US" altLang="ko-KR" sz="1500" dirty="0"/>
              <a:t> </a:t>
            </a:r>
            <a:r>
              <a:rPr lang="ko-KR" altLang="en-US" sz="1500" dirty="0"/>
              <a:t>기출 맛보기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55B05D1-82C0-446D-B70C-4E4609645448}"/>
              </a:ext>
            </a:extLst>
          </p:cNvPr>
          <p:cNvSpPr/>
          <p:nvPr/>
        </p:nvSpPr>
        <p:spPr>
          <a:xfrm rot="5400000">
            <a:off x="6902182" y="3394119"/>
            <a:ext cx="312235" cy="192243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16D143-5BA5-41EA-92F3-8274E0F45E0D}"/>
              </a:ext>
            </a:extLst>
          </p:cNvPr>
          <p:cNvSpPr/>
          <p:nvPr/>
        </p:nvSpPr>
        <p:spPr>
          <a:xfrm>
            <a:off x="3082562" y="232931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F438DE6-4B9E-434D-9839-FDC1F44AF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05772"/>
              </p:ext>
            </p:extLst>
          </p:nvPr>
        </p:nvGraphicFramePr>
        <p:xfrm>
          <a:off x="10043712" y="17522"/>
          <a:ext cx="2138621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영역 타겟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전달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773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맛보기 영상 삽입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MV00221477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MV00301982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252D3B-81E7-42B6-ABE0-60409BB88645}"/>
              </a:ext>
            </a:extLst>
          </p:cNvPr>
          <p:cNvSpPr txBox="1"/>
          <p:nvPr/>
        </p:nvSpPr>
        <p:spPr>
          <a:xfrm>
            <a:off x="9329365" y="5108742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</p:spTree>
    <p:extLst>
      <p:ext uri="{BB962C8B-B14F-4D97-AF65-F5344CB8AC3E}">
        <p14:creationId xmlns:p14="http://schemas.microsoft.com/office/powerpoint/2010/main" val="412366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B1A33A-BD17-422C-AE07-4D10632D4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10086"/>
              </p:ext>
            </p:extLst>
          </p:nvPr>
        </p:nvGraphicFramePr>
        <p:xfrm>
          <a:off x="10043712" y="17522"/>
          <a:ext cx="2138621" cy="76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특강 코드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1225-2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1908-2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AD8BD0-47E7-421B-8C46-DBAD8AAA26D8}"/>
              </a:ext>
            </a:extLst>
          </p:cNvPr>
          <p:cNvSpPr/>
          <p:nvPr/>
        </p:nvSpPr>
        <p:spPr>
          <a:xfrm>
            <a:off x="1898592" y="225425"/>
            <a:ext cx="3403001" cy="1908175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975" indent="-180975" algn="ctr" latinLnBrk="1"/>
            <a:r>
              <a:rPr lang="ko-KR" altLang="en-US" sz="1300" b="1" dirty="0">
                <a:solidFill>
                  <a:schemeClr val="tx1"/>
                </a:solidFill>
              </a:rPr>
              <a:t>기출 총망라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marL="180975" indent="-180975" algn="ctr" latinLnBrk="1"/>
            <a:endParaRPr lang="en-US" altLang="ko-KR" sz="1300" b="0" dirty="0">
              <a:solidFill>
                <a:schemeClr val="tx1"/>
              </a:solidFill>
            </a:endParaRPr>
          </a:p>
          <a:p>
            <a:pPr marL="180975" indent="-180975" algn="just" latinLnBrk="1">
              <a:buFont typeface="Wingdings" panose="05000000000000000000" pitchFamily="2" charset="2"/>
              <a:buChar char="ü"/>
            </a:pPr>
            <a:r>
              <a:rPr lang="en-US" altLang="ko-KR" sz="1300" b="0" dirty="0">
                <a:solidFill>
                  <a:schemeClr val="tx1"/>
                </a:solidFill>
              </a:rPr>
              <a:t>21-22</a:t>
            </a:r>
            <a:r>
              <a:rPr lang="ko-KR" altLang="en-US" sz="1300" b="0" dirty="0">
                <a:solidFill>
                  <a:schemeClr val="tx1"/>
                </a:solidFill>
              </a:rPr>
              <a:t>학년도 기출 </a:t>
            </a:r>
            <a:r>
              <a:rPr lang="ko-KR" altLang="en-US" sz="1300" b="0" dirty="0" err="1">
                <a:solidFill>
                  <a:schemeClr val="tx1"/>
                </a:solidFill>
              </a:rPr>
              <a:t>전문항</a:t>
            </a:r>
            <a:endParaRPr lang="en-US" altLang="ko-KR" sz="1300" b="0" dirty="0">
              <a:solidFill>
                <a:schemeClr val="tx1"/>
              </a:solidFill>
            </a:endParaRPr>
          </a:p>
          <a:p>
            <a:pPr marL="180975" indent="-180975" algn="just" latinLnBrk="1">
              <a:buFont typeface="Wingdings" panose="05000000000000000000" pitchFamily="2" charset="2"/>
              <a:buChar char="ü"/>
            </a:pPr>
            <a:r>
              <a:rPr lang="ko-KR" altLang="en-US" sz="1300" b="0" dirty="0">
                <a:solidFill>
                  <a:schemeClr val="tx1"/>
                </a:solidFill>
              </a:rPr>
              <a:t>개정 전 화학</a:t>
            </a:r>
            <a:r>
              <a:rPr lang="en-US" altLang="ko-KR" sz="1300" b="0" dirty="0">
                <a:solidFill>
                  <a:schemeClr val="tx1"/>
                </a:solidFill>
              </a:rPr>
              <a:t>Ⅰ, </a:t>
            </a:r>
            <a:r>
              <a:rPr lang="ko-KR" altLang="en-US" sz="1300" b="0" dirty="0">
                <a:solidFill>
                  <a:schemeClr val="tx1"/>
                </a:solidFill>
              </a:rPr>
              <a:t>화학</a:t>
            </a:r>
            <a:r>
              <a:rPr lang="en-US" altLang="ko-KR" sz="1300" b="0" dirty="0">
                <a:solidFill>
                  <a:schemeClr val="tx1"/>
                </a:solidFill>
              </a:rPr>
              <a:t>Ⅱ </a:t>
            </a:r>
            <a:r>
              <a:rPr lang="ko-KR" altLang="en-US" sz="1300" b="0" dirty="0">
                <a:solidFill>
                  <a:schemeClr val="tx1"/>
                </a:solidFill>
              </a:rPr>
              <a:t>기출 중 </a:t>
            </a:r>
            <a:endParaRPr lang="en-US" altLang="ko-KR" sz="1300" b="0" dirty="0">
              <a:solidFill>
                <a:schemeClr val="tx1"/>
              </a:solidFill>
            </a:endParaRPr>
          </a:p>
          <a:p>
            <a:pPr marL="180975" algn="just"/>
            <a:r>
              <a:rPr lang="ko-KR" altLang="en-US" sz="1300" dirty="0">
                <a:solidFill>
                  <a:schemeClr val="tx1"/>
                </a:solidFill>
              </a:rPr>
              <a:t>현재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교육과정에 해당하는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algn="just" latinLnBrk="1"/>
            <a:r>
              <a:rPr lang="ko-KR" altLang="en-US" sz="1300" b="0" dirty="0">
                <a:solidFill>
                  <a:schemeClr val="tx1"/>
                </a:solidFill>
              </a:rPr>
              <a:t>문항 선별 수록</a:t>
            </a:r>
            <a:endParaRPr lang="ko-KR" altLang="en-US" sz="13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A565D5-8376-46CA-944A-DF639BE5B08B}"/>
              </a:ext>
            </a:extLst>
          </p:cNvPr>
          <p:cNvSpPr/>
          <p:nvPr/>
        </p:nvSpPr>
        <p:spPr>
          <a:xfrm>
            <a:off x="5588599" y="212725"/>
            <a:ext cx="3403000" cy="1908175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1"/>
            <a:r>
              <a:rPr lang="en-US" altLang="ko-KR" sz="1300" b="1" dirty="0">
                <a:solidFill>
                  <a:schemeClr val="tx1"/>
                </a:solidFill>
              </a:rPr>
              <a:t>1</a:t>
            </a:r>
            <a:r>
              <a:rPr lang="ko-KR" altLang="en-US" sz="1300" b="1" dirty="0">
                <a:solidFill>
                  <a:schemeClr val="tx1"/>
                </a:solidFill>
              </a:rPr>
              <a:t>인칭 풀이시점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300" b="0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ko-KR" altLang="en-US" sz="1300" dirty="0" err="1">
                <a:solidFill>
                  <a:schemeClr val="tx1"/>
                </a:solidFill>
              </a:rPr>
              <a:t>전문항</a:t>
            </a:r>
            <a:r>
              <a:rPr lang="ko-KR" altLang="en-US" sz="1300" dirty="0">
                <a:solidFill>
                  <a:schemeClr val="tx1"/>
                </a:solidFill>
              </a:rPr>
              <a:t> 아이패드 해설 강의</a:t>
            </a:r>
            <a:r>
              <a:rPr lang="en-US" altLang="ko-KR" sz="1300" dirty="0">
                <a:solidFill>
                  <a:schemeClr val="tx1"/>
                </a:solidFill>
              </a:rPr>
              <a:t>! </a:t>
            </a: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ko-KR" altLang="en-US" sz="1300" dirty="0">
                <a:solidFill>
                  <a:schemeClr val="tx1"/>
                </a:solidFill>
              </a:rPr>
              <a:t>실제 시험지에서 어떻게 풀어야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algn="just"/>
            <a:r>
              <a:rPr lang="ko-KR" altLang="en-US" sz="1300" dirty="0">
                <a:solidFill>
                  <a:schemeClr val="tx1"/>
                </a:solidFill>
              </a:rPr>
              <a:t>효과적인지 </a:t>
            </a:r>
            <a:r>
              <a:rPr lang="en-US" altLang="ko-KR" sz="1300" dirty="0">
                <a:solidFill>
                  <a:schemeClr val="tx1"/>
                </a:solidFill>
              </a:rPr>
              <a:t>1</a:t>
            </a:r>
            <a:r>
              <a:rPr lang="ko-KR" altLang="en-US" sz="1300" dirty="0">
                <a:solidFill>
                  <a:schemeClr val="tx1"/>
                </a:solidFill>
              </a:rPr>
              <a:t>인칭 </a:t>
            </a:r>
            <a:r>
              <a:rPr lang="ko-KR" altLang="en-US" sz="1300" dirty="0" err="1">
                <a:solidFill>
                  <a:schemeClr val="tx1"/>
                </a:solidFill>
              </a:rPr>
              <a:t>김준선생님의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algn="just"/>
            <a:r>
              <a:rPr lang="ko-KR" altLang="en-US" sz="1300" dirty="0">
                <a:solidFill>
                  <a:schemeClr val="tx1"/>
                </a:solidFill>
              </a:rPr>
              <a:t>시점에서 이해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25B16A-F3C6-42B3-B4A0-04F65C31FA9F}"/>
              </a:ext>
            </a:extLst>
          </p:cNvPr>
          <p:cNvSpPr/>
          <p:nvPr/>
        </p:nvSpPr>
        <p:spPr>
          <a:xfrm>
            <a:off x="1898592" y="2201667"/>
            <a:ext cx="3403001" cy="1908175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1"/>
            <a:r>
              <a:rPr lang="ko-KR" altLang="en-US" sz="1300" b="1" dirty="0">
                <a:solidFill>
                  <a:schemeClr val="tx1"/>
                </a:solidFill>
              </a:rPr>
              <a:t>이론</a:t>
            </a:r>
            <a:r>
              <a:rPr lang="en-US" altLang="ko-KR" sz="1300" b="1" dirty="0">
                <a:solidFill>
                  <a:schemeClr val="tx1"/>
                </a:solidFill>
              </a:rPr>
              <a:t>/ </a:t>
            </a:r>
            <a:r>
              <a:rPr lang="ko-KR" altLang="en-US" sz="1300" b="1" dirty="0">
                <a:solidFill>
                  <a:schemeClr val="tx1"/>
                </a:solidFill>
              </a:rPr>
              <a:t>기출 동시 업로드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300" b="0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ko-KR" altLang="en-US" sz="1300" dirty="0">
                <a:solidFill>
                  <a:schemeClr val="tx1"/>
                </a:solidFill>
              </a:rPr>
              <a:t>이론 교재와 동일한 </a:t>
            </a:r>
            <a:r>
              <a:rPr lang="ko-KR" altLang="en-US" sz="1300" dirty="0" err="1">
                <a:solidFill>
                  <a:schemeClr val="tx1"/>
                </a:solidFill>
              </a:rPr>
              <a:t>단원별</a:t>
            </a:r>
            <a:r>
              <a:rPr lang="ko-KR" altLang="en-US" sz="1300" dirty="0">
                <a:solidFill>
                  <a:schemeClr val="tx1"/>
                </a:solidFill>
              </a:rPr>
              <a:t> 구성 교재로 수업 진도에 맞춘 문제풀이 가능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ko-KR" altLang="en-US" sz="1300" dirty="0">
                <a:solidFill>
                  <a:schemeClr val="tx1"/>
                </a:solidFill>
              </a:rPr>
              <a:t>이론 강좌와 동일 범위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동일 속도로 강좌 업로드 되어 이론 복습과 문제 적용 완성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F1CEEC9-A9B4-4FAF-9933-79C52CBDFA49}"/>
              </a:ext>
            </a:extLst>
          </p:cNvPr>
          <p:cNvSpPr/>
          <p:nvPr/>
        </p:nvSpPr>
        <p:spPr>
          <a:xfrm>
            <a:off x="5588599" y="2201666"/>
            <a:ext cx="3403001" cy="1908175"/>
          </a:xfrm>
          <a:prstGeom prst="roundRect">
            <a:avLst/>
          </a:prstGeom>
          <a:solidFill>
            <a:srgbClr val="8CD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1"/>
            <a:r>
              <a:rPr lang="ko-KR" altLang="en-US" sz="1300" b="1" dirty="0" err="1">
                <a:solidFill>
                  <a:schemeClr val="tx1"/>
                </a:solidFill>
              </a:rPr>
              <a:t>전문항</a:t>
            </a:r>
            <a:r>
              <a:rPr lang="ko-KR" altLang="en-US" sz="1300" b="1" dirty="0">
                <a:solidFill>
                  <a:schemeClr val="tx1"/>
                </a:solidFill>
              </a:rPr>
              <a:t> 인덱싱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 latinLnBrk="1"/>
            <a:endParaRPr lang="en-US" altLang="ko-KR" sz="1300" b="1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schemeClr val="tx1"/>
                </a:solidFill>
              </a:rPr>
              <a:t>Part 1: </a:t>
            </a:r>
            <a:r>
              <a:rPr lang="ko-KR" altLang="en-US" sz="1300" dirty="0">
                <a:solidFill>
                  <a:schemeClr val="tx1"/>
                </a:solidFill>
              </a:rPr>
              <a:t>화학의 첫걸음</a:t>
            </a:r>
            <a:r>
              <a:rPr lang="en-US" altLang="ko-KR" sz="1300" dirty="0">
                <a:solidFill>
                  <a:schemeClr val="tx1"/>
                </a:solidFill>
              </a:rPr>
              <a:t>+</a:t>
            </a:r>
            <a:r>
              <a:rPr lang="ko-KR" altLang="en-US" sz="1300" dirty="0">
                <a:solidFill>
                  <a:schemeClr val="tx1"/>
                </a:solidFill>
              </a:rPr>
              <a:t>원자의 세계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schemeClr val="tx1"/>
                </a:solidFill>
              </a:rPr>
              <a:t>Part 2: </a:t>
            </a:r>
            <a:r>
              <a:rPr lang="ko-KR" altLang="en-US" sz="1300" dirty="0">
                <a:solidFill>
                  <a:schemeClr val="tx1"/>
                </a:solidFill>
              </a:rPr>
              <a:t>화학 결합과 분자의 세계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algn="just"/>
            <a:r>
              <a:rPr lang="en-US" altLang="ko-KR" sz="1300" dirty="0">
                <a:solidFill>
                  <a:schemeClr val="tx1"/>
                </a:solidFill>
              </a:rPr>
              <a:t>+</a:t>
            </a:r>
            <a:r>
              <a:rPr lang="ko-KR" altLang="en-US" sz="1300" dirty="0">
                <a:solidFill>
                  <a:schemeClr val="tx1"/>
                </a:solidFill>
              </a:rPr>
              <a:t>역동적인 화학 반응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ü"/>
            </a:pPr>
            <a:r>
              <a:rPr lang="ko-KR" altLang="en-US" sz="1300" dirty="0">
                <a:solidFill>
                  <a:schemeClr val="tx1"/>
                </a:solidFill>
              </a:rPr>
              <a:t>전 문항 인덱싱으로 취약 문항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</a:p>
          <a:p>
            <a:pPr marL="180975" algn="just"/>
            <a:r>
              <a:rPr lang="ko-KR" altLang="en-US" sz="1300" dirty="0">
                <a:solidFill>
                  <a:schemeClr val="tx1"/>
                </a:solidFill>
              </a:rPr>
              <a:t>파트만 선별 수강 가능</a:t>
            </a:r>
            <a:r>
              <a:rPr lang="en-US" altLang="ko-KR" sz="1300" dirty="0">
                <a:solidFill>
                  <a:schemeClr val="tx1"/>
                </a:solidFill>
              </a:rPr>
              <a:t>!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C7170-BB30-443C-91B5-4A9166CC3AEA}"/>
              </a:ext>
            </a:extLst>
          </p:cNvPr>
          <p:cNvSpPr/>
          <p:nvPr/>
        </p:nvSpPr>
        <p:spPr>
          <a:xfrm>
            <a:off x="1942878" y="4570506"/>
            <a:ext cx="7010843" cy="570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CC43F-6984-42FE-8679-AB56FFDEA005}"/>
              </a:ext>
            </a:extLst>
          </p:cNvPr>
          <p:cNvSpPr txBox="1"/>
          <p:nvPr/>
        </p:nvSpPr>
        <p:spPr>
          <a:xfrm>
            <a:off x="2768476" y="4694076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강좌리스트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9CB941-67DB-4308-8310-A37EDDA94D73}"/>
              </a:ext>
            </a:extLst>
          </p:cNvPr>
          <p:cNvSpPr/>
          <p:nvPr/>
        </p:nvSpPr>
        <p:spPr>
          <a:xfrm>
            <a:off x="1854146" y="451661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30CCF1-3DDE-476B-B323-C53229D9BE0C}"/>
              </a:ext>
            </a:extLst>
          </p:cNvPr>
          <p:cNvSpPr/>
          <p:nvPr/>
        </p:nvSpPr>
        <p:spPr>
          <a:xfrm>
            <a:off x="4574218" y="2019044"/>
            <a:ext cx="1744320" cy="21873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기출문제집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Part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Water">
            <a:extLst>
              <a:ext uri="{FF2B5EF4-FFF2-40B4-BE49-F238E27FC236}">
                <a16:creationId xmlns:a16="http://schemas.microsoft.com/office/drawing/2014/main" id="{164E5725-C764-46D6-8281-873348A8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00" y="853930"/>
            <a:ext cx="1354754" cy="10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C4576E-1DC2-4F47-BDDC-DB65883A98F3}"/>
              </a:ext>
            </a:extLst>
          </p:cNvPr>
          <p:cNvCxnSpPr/>
          <p:nvPr/>
        </p:nvCxnSpPr>
        <p:spPr>
          <a:xfrm>
            <a:off x="2827782" y="241217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53DF2F-6FE7-4DD7-B36F-E6DA2439D0EE}"/>
              </a:ext>
            </a:extLst>
          </p:cNvPr>
          <p:cNvCxnSpPr/>
          <p:nvPr/>
        </p:nvCxnSpPr>
        <p:spPr>
          <a:xfrm>
            <a:off x="2840482" y="763471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F642D0-DDD4-40F7-BCDB-34726F0B796E}"/>
              </a:ext>
            </a:extLst>
          </p:cNvPr>
          <p:cNvSpPr txBox="1"/>
          <p:nvPr/>
        </p:nvSpPr>
        <p:spPr>
          <a:xfrm>
            <a:off x="3087442" y="299298"/>
            <a:ext cx="4721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000" b="1" dirty="0" err="1">
                <a:solidFill>
                  <a:schemeClr val="tx1"/>
                </a:solidFill>
              </a:rPr>
              <a:t>Chemistory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이론</a:t>
            </a:r>
            <a:r>
              <a:rPr lang="en-US" altLang="ko-KR" sz="2000" b="1" dirty="0">
                <a:solidFill>
                  <a:schemeClr val="tx1"/>
                </a:solidFill>
              </a:rPr>
              <a:t>+</a:t>
            </a:r>
            <a:r>
              <a:rPr lang="ko-KR" altLang="en-US" sz="2000" b="1" dirty="0">
                <a:solidFill>
                  <a:schemeClr val="tx1"/>
                </a:solidFill>
              </a:rPr>
              <a:t>기출 교재 </a:t>
            </a:r>
            <a:r>
              <a:rPr lang="ko-KR" altLang="en-US" sz="2000" b="1" dirty="0"/>
              <a:t>패키지</a:t>
            </a:r>
            <a:endParaRPr lang="en-US" altLang="ko-KR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553C1-3729-49C2-AC94-E626023E046A}"/>
              </a:ext>
            </a:extLst>
          </p:cNvPr>
          <p:cNvSpPr/>
          <p:nvPr/>
        </p:nvSpPr>
        <p:spPr>
          <a:xfrm>
            <a:off x="2243857" y="2004995"/>
            <a:ext cx="1744320" cy="21873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EF9AF5-8734-44DD-A69B-83CDDA3FDFFF}"/>
              </a:ext>
            </a:extLst>
          </p:cNvPr>
          <p:cNvSpPr/>
          <p:nvPr/>
        </p:nvSpPr>
        <p:spPr>
          <a:xfrm>
            <a:off x="6904579" y="2004995"/>
            <a:ext cx="1731952" cy="21718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기출문제집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Part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83C99-8478-4524-8183-6A0BA27C78DA}"/>
              </a:ext>
            </a:extLst>
          </p:cNvPr>
          <p:cNvSpPr txBox="1"/>
          <p:nvPr/>
        </p:nvSpPr>
        <p:spPr>
          <a:xfrm>
            <a:off x="7468791" y="1102183"/>
            <a:ext cx="1791104" cy="564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특별 사전판매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r>
              <a:rPr lang="en-US" altLang="ko-KR" sz="1500" b="1" dirty="0"/>
              <a:t>12/1(</a:t>
            </a:r>
            <a:r>
              <a:rPr lang="ko-KR" altLang="en-US" sz="1500" b="1" dirty="0"/>
              <a:t>수</a:t>
            </a:r>
            <a:r>
              <a:rPr lang="en-US" altLang="ko-KR" sz="1500" b="1" dirty="0"/>
              <a:t>)~12/6(</a:t>
            </a:r>
            <a:r>
              <a:rPr lang="ko-KR" altLang="en-US" sz="1500" b="1" dirty="0"/>
              <a:t>월</a:t>
            </a:r>
            <a:r>
              <a:rPr lang="en-US" altLang="ko-KR" sz="1500" b="1" dirty="0"/>
              <a:t>)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E0CAC-DC56-4CB3-8CF9-9A50F8251416}"/>
              </a:ext>
            </a:extLst>
          </p:cNvPr>
          <p:cNvSpPr txBox="1"/>
          <p:nvPr/>
        </p:nvSpPr>
        <p:spPr>
          <a:xfrm>
            <a:off x="1367193" y="4627922"/>
            <a:ext cx="8158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b="1" dirty="0">
                <a:solidFill>
                  <a:schemeClr val="tx1"/>
                </a:solidFill>
              </a:rPr>
              <a:t>필수이론</a:t>
            </a:r>
            <a:r>
              <a:rPr lang="en-US" altLang="ko-KR" b="1" dirty="0">
                <a:solidFill>
                  <a:schemeClr val="tx1"/>
                </a:solidFill>
              </a:rPr>
              <a:t>+</a:t>
            </a:r>
            <a:r>
              <a:rPr lang="ko-KR" altLang="en-US" b="1" dirty="0">
                <a:solidFill>
                  <a:schemeClr val="tx1"/>
                </a:solidFill>
              </a:rPr>
              <a:t>기출문제집 </a:t>
            </a:r>
            <a:r>
              <a:rPr lang="en-US" altLang="ko-KR" b="1" dirty="0">
                <a:solidFill>
                  <a:schemeClr val="tx1"/>
                </a:solidFill>
              </a:rPr>
              <a:t>Part 1+</a:t>
            </a:r>
            <a:r>
              <a:rPr lang="ko-KR" altLang="en-US" b="1" dirty="0">
                <a:solidFill>
                  <a:schemeClr val="tx1"/>
                </a:solidFill>
              </a:rPr>
              <a:t>기출문제집 </a:t>
            </a:r>
            <a:r>
              <a:rPr lang="en-US" altLang="ko-KR" b="1" dirty="0">
                <a:solidFill>
                  <a:schemeClr val="tx1"/>
                </a:solidFill>
              </a:rPr>
              <a:t>Part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D4F0A-DE5B-45D4-B050-DD24F8FECC85}"/>
              </a:ext>
            </a:extLst>
          </p:cNvPr>
          <p:cNvSpPr txBox="1"/>
          <p:nvPr/>
        </p:nvSpPr>
        <p:spPr>
          <a:xfrm>
            <a:off x="2278022" y="5371402"/>
            <a:ext cx="26889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>
                <a:solidFill>
                  <a:schemeClr val="tx1"/>
                </a:solidFill>
              </a:rPr>
              <a:t>NN,NNN</a:t>
            </a:r>
            <a:r>
              <a:rPr lang="ko-KR" altLang="en-US" sz="1500" dirty="0">
                <a:solidFill>
                  <a:schemeClr val="tx1"/>
                </a:solidFill>
              </a:rPr>
              <a:t>원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86C1F-4657-46EC-B988-766333F834A2}"/>
              </a:ext>
            </a:extLst>
          </p:cNvPr>
          <p:cNvSpPr txBox="1"/>
          <p:nvPr/>
        </p:nvSpPr>
        <p:spPr>
          <a:xfrm>
            <a:off x="4391047" y="5275412"/>
            <a:ext cx="26889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chemeClr val="tx1"/>
                </a:solidFill>
              </a:rPr>
              <a:t>NN,NNN</a:t>
            </a:r>
            <a:r>
              <a:rPr lang="ko-KR" altLang="en-US" sz="2500" b="1" dirty="0">
                <a:solidFill>
                  <a:schemeClr val="tx1"/>
                </a:solidFill>
              </a:rPr>
              <a:t>원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BC01C78-14AD-4C30-90B2-BA8A36B51E97}"/>
              </a:ext>
            </a:extLst>
          </p:cNvPr>
          <p:cNvCxnSpPr>
            <a:cxnSpLocks/>
          </p:cNvCxnSpPr>
          <p:nvPr/>
        </p:nvCxnSpPr>
        <p:spPr>
          <a:xfrm>
            <a:off x="3170636" y="5513939"/>
            <a:ext cx="157531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D9166A-CD9B-4C28-AFDD-59340464EFBC}"/>
              </a:ext>
            </a:extLst>
          </p:cNvPr>
          <p:cNvGrpSpPr/>
          <p:nvPr/>
        </p:nvGrpSpPr>
        <p:grpSpPr>
          <a:xfrm>
            <a:off x="2149987" y="5158992"/>
            <a:ext cx="904432" cy="747983"/>
            <a:chOff x="1053392" y="5829811"/>
            <a:chExt cx="904432" cy="74798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5D5C5EF-9C18-452A-B688-9A95AB5D803A}"/>
                </a:ext>
              </a:extLst>
            </p:cNvPr>
            <p:cNvSpPr/>
            <p:nvPr/>
          </p:nvSpPr>
          <p:spPr>
            <a:xfrm>
              <a:off x="1131617" y="5829811"/>
              <a:ext cx="747983" cy="747983"/>
            </a:xfrm>
            <a:prstGeom prst="ellipse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10D9D6-A3F2-4274-B238-0849B1D95C45}"/>
                </a:ext>
              </a:extLst>
            </p:cNvPr>
            <p:cNvSpPr txBox="1"/>
            <p:nvPr/>
          </p:nvSpPr>
          <p:spPr>
            <a:xfrm>
              <a:off x="1053392" y="5925801"/>
              <a:ext cx="9044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500" b="1" dirty="0">
                  <a:solidFill>
                    <a:schemeClr val="tx1"/>
                  </a:solidFill>
                </a:rPr>
                <a:t>20%</a:t>
              </a:r>
            </a:p>
            <a:p>
              <a:pPr algn="ctr" latinLnBrk="1"/>
              <a:r>
                <a:rPr lang="ko-KR" altLang="en-US" sz="1500" b="1" dirty="0"/>
                <a:t>할인</a:t>
              </a:r>
              <a:endParaRPr lang="en-US" altLang="ko-KR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80DBA5-47F0-4D5F-B585-CBC788F5FBC9}"/>
              </a:ext>
            </a:extLst>
          </p:cNvPr>
          <p:cNvSpPr txBox="1"/>
          <p:nvPr/>
        </p:nvSpPr>
        <p:spPr>
          <a:xfrm>
            <a:off x="3258201" y="863426"/>
            <a:ext cx="43801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 dirty="0">
                <a:solidFill>
                  <a:schemeClr val="tx1"/>
                </a:solidFill>
              </a:rPr>
              <a:t>※</a:t>
            </a:r>
            <a:r>
              <a:rPr lang="ko-KR" altLang="en-US" sz="1000" dirty="0">
                <a:solidFill>
                  <a:schemeClr val="tx1"/>
                </a:solidFill>
              </a:rPr>
              <a:t>교재는 입고 후 자동 배송됩니다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D52A35-17F9-4A8E-A3EE-07E83B4CAEE8}"/>
              </a:ext>
            </a:extLst>
          </p:cNvPr>
          <p:cNvSpPr/>
          <p:nvPr/>
        </p:nvSpPr>
        <p:spPr>
          <a:xfrm>
            <a:off x="6943392" y="5254982"/>
            <a:ext cx="2044700" cy="553998"/>
          </a:xfrm>
          <a:prstGeom prst="roundRect">
            <a:avLst/>
          </a:prstGeom>
          <a:solidFill>
            <a:srgbClr val="8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2EF6F-57C8-46E4-A4E1-1CC5CA04B46B}"/>
              </a:ext>
            </a:extLst>
          </p:cNvPr>
          <p:cNvSpPr txBox="1"/>
          <p:nvPr/>
        </p:nvSpPr>
        <p:spPr>
          <a:xfrm>
            <a:off x="6632688" y="5317274"/>
            <a:ext cx="2688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dirty="0">
                <a:solidFill>
                  <a:schemeClr val="tx1"/>
                </a:solidFill>
              </a:rPr>
              <a:t>구매하기▶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7043F8-7B08-46B6-95C8-7763662D0CEE}"/>
              </a:ext>
            </a:extLst>
          </p:cNvPr>
          <p:cNvSpPr/>
          <p:nvPr/>
        </p:nvSpPr>
        <p:spPr>
          <a:xfrm>
            <a:off x="2066393" y="1916263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A4A89F-D98B-4CE3-B02B-443016D8BA92}"/>
              </a:ext>
            </a:extLst>
          </p:cNvPr>
          <p:cNvSpPr/>
          <p:nvPr/>
        </p:nvSpPr>
        <p:spPr>
          <a:xfrm>
            <a:off x="6854660" y="528219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AE58AEC-B8A1-45D5-AFA6-5CF1EB22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969959"/>
              </p:ext>
            </p:extLst>
          </p:nvPr>
        </p:nvGraphicFramePr>
        <p:xfrm>
          <a:off x="10043712" y="17522"/>
          <a:ext cx="2138621" cy="110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볼륨감 있게 디자인 희망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구매하기 클릭 시 장바구니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PB00022567	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PB00025936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26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0843DE-2263-4BDA-AA4A-41E112B21999}"/>
              </a:ext>
            </a:extLst>
          </p:cNvPr>
          <p:cNvCxnSpPr/>
          <p:nvPr/>
        </p:nvCxnSpPr>
        <p:spPr>
          <a:xfrm>
            <a:off x="2848418" y="231775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5C0F9A-C70A-4394-BA5F-409FD35789F0}"/>
              </a:ext>
            </a:extLst>
          </p:cNvPr>
          <p:cNvCxnSpPr/>
          <p:nvPr/>
        </p:nvCxnSpPr>
        <p:spPr>
          <a:xfrm>
            <a:off x="2861118" y="754029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1741A5-C399-4ED5-B000-FC21229CEA27}"/>
              </a:ext>
            </a:extLst>
          </p:cNvPr>
          <p:cNvSpPr txBox="1"/>
          <p:nvPr/>
        </p:nvSpPr>
        <p:spPr>
          <a:xfrm>
            <a:off x="3342335" y="289503"/>
            <a:ext cx="422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 err="1">
                <a:solidFill>
                  <a:srgbClr val="FF0000"/>
                </a:solidFill>
              </a:rPr>
              <a:t>광클</a:t>
            </a:r>
            <a:r>
              <a:rPr lang="ko-KR" altLang="en-US" sz="2000" b="1" dirty="0"/>
              <a:t> 이벤트</a:t>
            </a: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3B741-B003-4ABE-9FAA-744C9232598B}"/>
              </a:ext>
            </a:extLst>
          </p:cNvPr>
          <p:cNvSpPr txBox="1"/>
          <p:nvPr/>
        </p:nvSpPr>
        <p:spPr>
          <a:xfrm>
            <a:off x="4456702" y="1450147"/>
            <a:ext cx="51024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dirty="0">
                <a:solidFill>
                  <a:schemeClr val="tx1"/>
                </a:solidFill>
              </a:rPr>
              <a:t>여러분이 기대한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2000" dirty="0">
                <a:solidFill>
                  <a:schemeClr val="tx1"/>
                </a:solidFill>
              </a:rPr>
              <a:t>수능 화학의 </a:t>
            </a:r>
            <a:r>
              <a:rPr lang="en-US" altLang="ko-KR" sz="2000" b="1" dirty="0">
                <a:solidFill>
                  <a:schemeClr val="tx1"/>
                </a:solidFill>
              </a:rPr>
              <a:t>NEW WAVE!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얼마나 새로운지 직접 경험해보시라고</a:t>
            </a:r>
            <a:endParaRPr lang="en-US" altLang="ko-KR" sz="1500" dirty="0"/>
          </a:p>
          <a:p>
            <a:pPr algn="ctr" latinLnBrk="1"/>
            <a:r>
              <a:rPr lang="ko-KR" altLang="en-US" sz="1500" b="1" dirty="0"/>
              <a:t>매일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명씩 총 </a:t>
            </a:r>
            <a:r>
              <a:rPr lang="en-US" altLang="ko-KR" sz="1500" b="1" dirty="0"/>
              <a:t>2,000</a:t>
            </a:r>
            <a:r>
              <a:rPr lang="ko-KR" altLang="en-US" sz="1500" b="1" dirty="0"/>
              <a:t>명</a:t>
            </a:r>
            <a:r>
              <a:rPr lang="ko-KR" altLang="en-US" sz="1500" dirty="0"/>
              <a:t>에게 </a:t>
            </a:r>
            <a:endParaRPr lang="en-US" altLang="ko-KR" sz="1500" dirty="0"/>
          </a:p>
          <a:p>
            <a:pPr algn="ctr" latinLnBrk="1"/>
            <a:r>
              <a:rPr lang="ko-KR" altLang="en-US" sz="1500" dirty="0"/>
              <a:t>필수이론 교재를 드립니다</a:t>
            </a:r>
            <a:r>
              <a:rPr lang="en-US" altLang="ko-KR" sz="1500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3330B0-9E48-443A-9856-3ACE55AF236D}"/>
              </a:ext>
            </a:extLst>
          </p:cNvPr>
          <p:cNvGrpSpPr/>
          <p:nvPr/>
        </p:nvGrpSpPr>
        <p:grpSpPr>
          <a:xfrm>
            <a:off x="2158036" y="3738349"/>
            <a:ext cx="2139219" cy="363295"/>
            <a:chOff x="4150090" y="3429000"/>
            <a:chExt cx="2139219" cy="36329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C664A3-8B62-49A8-BFA4-4B8775A9D75D}"/>
                </a:ext>
              </a:extLst>
            </p:cNvPr>
            <p:cNvSpPr/>
            <p:nvPr/>
          </p:nvSpPr>
          <p:spPr>
            <a:xfrm>
              <a:off x="4483100" y="3429000"/>
              <a:ext cx="1473200" cy="363295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EE5BFF-61CB-4D83-84C5-1808408301C9}"/>
                </a:ext>
              </a:extLst>
            </p:cNvPr>
            <p:cNvSpPr txBox="1"/>
            <p:nvPr/>
          </p:nvSpPr>
          <p:spPr>
            <a:xfrm>
              <a:off x="4150090" y="3444982"/>
              <a:ext cx="213921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500" dirty="0">
                  <a:solidFill>
                    <a:schemeClr val="tx1"/>
                  </a:solidFill>
                </a:rPr>
                <a:t>이벤트 기간</a:t>
              </a:r>
              <a:endParaRPr lang="en-US" altLang="ko-KR" sz="15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0886C5-8428-4281-B637-63540F49E05E}"/>
              </a:ext>
            </a:extLst>
          </p:cNvPr>
          <p:cNvSpPr txBox="1"/>
          <p:nvPr/>
        </p:nvSpPr>
        <p:spPr>
          <a:xfrm>
            <a:off x="2996757" y="3798982"/>
            <a:ext cx="6377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</a:rPr>
              <a:t>2021</a:t>
            </a:r>
            <a:r>
              <a:rPr lang="ko-KR" altLang="en-US" sz="1200" dirty="0">
                <a:solidFill>
                  <a:schemeClr val="tx1"/>
                </a:solidFill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금</a:t>
            </a:r>
            <a:r>
              <a:rPr lang="en-US" altLang="ko-KR" sz="1200" dirty="0">
                <a:solidFill>
                  <a:schemeClr val="tx1"/>
                </a:solidFill>
              </a:rPr>
              <a:t>)~2021</a:t>
            </a:r>
            <a:r>
              <a:rPr lang="ko-KR" altLang="en-US" sz="1200" dirty="0">
                <a:solidFill>
                  <a:schemeClr val="tx1"/>
                </a:solidFill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</a:rPr>
              <a:t>12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매일 저녁 </a:t>
            </a:r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ko-KR" altLang="en-US" sz="1200" dirty="0">
                <a:solidFill>
                  <a:schemeClr val="tx1"/>
                </a:solidFill>
              </a:rPr>
              <a:t>시 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D51F3-0510-4AFB-A5E8-F7256B7EABA8}"/>
              </a:ext>
            </a:extLst>
          </p:cNvPr>
          <p:cNvGrpSpPr/>
          <p:nvPr/>
        </p:nvGrpSpPr>
        <p:grpSpPr>
          <a:xfrm>
            <a:off x="2158036" y="4187760"/>
            <a:ext cx="2139219" cy="363295"/>
            <a:chOff x="4150090" y="3429000"/>
            <a:chExt cx="2139219" cy="36329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6D57BB4-2239-4179-A678-E80515BE1C0C}"/>
                </a:ext>
              </a:extLst>
            </p:cNvPr>
            <p:cNvSpPr/>
            <p:nvPr/>
          </p:nvSpPr>
          <p:spPr>
            <a:xfrm>
              <a:off x="4483100" y="3429000"/>
              <a:ext cx="1473200" cy="363295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CDB3F-CA38-41E6-AF8A-7650787D6DCD}"/>
                </a:ext>
              </a:extLst>
            </p:cNvPr>
            <p:cNvSpPr txBox="1"/>
            <p:nvPr/>
          </p:nvSpPr>
          <p:spPr>
            <a:xfrm>
              <a:off x="4150090" y="3444982"/>
              <a:ext cx="213921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500" dirty="0">
                  <a:solidFill>
                    <a:schemeClr val="tx1"/>
                  </a:solidFill>
                </a:rPr>
                <a:t>제공 상품</a:t>
              </a:r>
              <a:endParaRPr lang="en-US" altLang="ko-KR" sz="15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10AF14-A5B2-4444-9C92-16AAF72FB6CC}"/>
              </a:ext>
            </a:extLst>
          </p:cNvPr>
          <p:cNvSpPr txBox="1"/>
          <p:nvPr/>
        </p:nvSpPr>
        <p:spPr>
          <a:xfrm>
            <a:off x="1705861" y="5051489"/>
            <a:ext cx="6377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교재는 쿠폰으로 제공되며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이벤트는 한 </a:t>
            </a:r>
            <a:r>
              <a:rPr lang="en-US" altLang="ko-KR" sz="1200" dirty="0">
                <a:solidFill>
                  <a:schemeClr val="tx1"/>
                </a:solidFill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</a:rPr>
              <a:t>당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참여만 참여 가능합니다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 latinLnBrk="1"/>
            <a:r>
              <a:rPr lang="en-US" altLang="ko-KR" sz="1200" dirty="0"/>
              <a:t>*</a:t>
            </a:r>
            <a:r>
              <a:rPr lang="ko-KR" altLang="en-US" sz="1200" dirty="0"/>
              <a:t>당첨된 쿠폰은 </a:t>
            </a:r>
            <a:r>
              <a:rPr lang="en-US" altLang="ko-KR" sz="1200" dirty="0"/>
              <a:t>12</a:t>
            </a:r>
            <a:r>
              <a:rPr lang="ko-KR" altLang="en-US" sz="1200" dirty="0"/>
              <a:t>월 </a:t>
            </a:r>
            <a:r>
              <a:rPr lang="en-US" altLang="ko-KR" sz="1200" dirty="0"/>
              <a:t>13</a:t>
            </a:r>
            <a:r>
              <a:rPr lang="ko-KR" altLang="en-US" sz="1200" dirty="0"/>
              <a:t>일</a:t>
            </a:r>
            <a:r>
              <a:rPr lang="en-US" altLang="ko-KR" sz="1200" dirty="0"/>
              <a:t>(</a:t>
            </a:r>
            <a:r>
              <a:rPr lang="ko-KR" altLang="en-US" sz="1200" dirty="0"/>
              <a:t>월</a:t>
            </a:r>
            <a:r>
              <a:rPr lang="en-US" altLang="ko-KR" sz="1200" dirty="0"/>
              <a:t>) </a:t>
            </a:r>
            <a:r>
              <a:rPr lang="ko-KR" altLang="en-US" sz="1200" dirty="0"/>
              <a:t>일괄 지급 됩니다</a:t>
            </a:r>
            <a:r>
              <a:rPr lang="en-US" altLang="ko-KR" sz="12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F7631-2CC5-4FA7-B3F7-C9D5E95B1BA8}"/>
              </a:ext>
            </a:extLst>
          </p:cNvPr>
          <p:cNvSpPr txBox="1"/>
          <p:nvPr/>
        </p:nvSpPr>
        <p:spPr>
          <a:xfrm>
            <a:off x="1897284" y="4243508"/>
            <a:ext cx="6377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</a:rPr>
              <a:t>2023 </a:t>
            </a:r>
            <a:r>
              <a:rPr lang="en-US" altLang="ko-KR" sz="1200" dirty="0" err="1">
                <a:solidFill>
                  <a:schemeClr val="tx1"/>
                </a:solidFill>
              </a:rPr>
              <a:t>Chemistory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/>
              <a:t>필수이론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33883-9375-4143-832E-F893BCB7389F}"/>
              </a:ext>
            </a:extLst>
          </p:cNvPr>
          <p:cNvSpPr/>
          <p:nvPr/>
        </p:nvSpPr>
        <p:spPr>
          <a:xfrm rot="20623899">
            <a:off x="2363198" y="1437234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8A56FB-EB28-4338-8F93-48BB2A31EE8F}"/>
              </a:ext>
            </a:extLst>
          </p:cNvPr>
          <p:cNvSpPr/>
          <p:nvPr/>
        </p:nvSpPr>
        <p:spPr>
          <a:xfrm rot="21318716">
            <a:off x="2470827" y="1188598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712CA-31D4-4E83-9F23-D555076EA511}"/>
              </a:ext>
            </a:extLst>
          </p:cNvPr>
          <p:cNvSpPr/>
          <p:nvPr/>
        </p:nvSpPr>
        <p:spPr>
          <a:xfrm rot="442268">
            <a:off x="2657111" y="1142854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3D5BE-6C31-446B-8E91-764B1CC63419}"/>
              </a:ext>
            </a:extLst>
          </p:cNvPr>
          <p:cNvSpPr/>
          <p:nvPr/>
        </p:nvSpPr>
        <p:spPr>
          <a:xfrm rot="1803549">
            <a:off x="3045308" y="1289470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B1116-0AF8-43C9-A3AD-B2F8749DFE81}"/>
              </a:ext>
            </a:extLst>
          </p:cNvPr>
          <p:cNvSpPr/>
          <p:nvPr/>
        </p:nvSpPr>
        <p:spPr>
          <a:xfrm>
            <a:off x="2669695" y="1142853"/>
            <a:ext cx="1510454" cy="189412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E06A4E-C93E-4F6C-BA50-07232AF99808}"/>
              </a:ext>
            </a:extLst>
          </p:cNvPr>
          <p:cNvSpPr/>
          <p:nvPr/>
        </p:nvSpPr>
        <p:spPr>
          <a:xfrm>
            <a:off x="2508014" y="1105150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22320CB-B85C-41B1-96A0-F36AC0AB8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32867"/>
              </p:ext>
            </p:extLst>
          </p:nvPr>
        </p:nvGraphicFramePr>
        <p:xfrm>
          <a:off x="10043712" y="17522"/>
          <a:ext cx="2138621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표지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배치 하기 레퍼런스 참조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44B5A14-C585-4A81-8F32-8C1A737C02D1}"/>
              </a:ext>
            </a:extLst>
          </p:cNvPr>
          <p:cNvSpPr txBox="1"/>
          <p:nvPr/>
        </p:nvSpPr>
        <p:spPr>
          <a:xfrm>
            <a:off x="9329365" y="5108742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</p:spTree>
    <p:extLst>
      <p:ext uri="{BB962C8B-B14F-4D97-AF65-F5344CB8AC3E}">
        <p14:creationId xmlns:p14="http://schemas.microsoft.com/office/powerpoint/2010/main" val="425710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57A246F-B3D9-4436-804E-F0A3E69A9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67122"/>
              </p:ext>
            </p:extLst>
          </p:nvPr>
        </p:nvGraphicFramePr>
        <p:xfrm>
          <a:off x="1540341" y="225425"/>
          <a:ext cx="7822735" cy="239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547">
                  <a:extLst>
                    <a:ext uri="{9D8B030D-6E8A-4147-A177-3AD203B41FA5}">
                      <a16:colId xmlns:a16="http://schemas.microsoft.com/office/drawing/2014/main" val="1644665731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1104771985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2234797883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3460773317"/>
                    </a:ext>
                  </a:extLst>
                </a:gridCol>
                <a:gridCol w="1564547">
                  <a:extLst>
                    <a:ext uri="{9D8B030D-6E8A-4147-A177-3AD203B41FA5}">
                      <a16:colId xmlns:a16="http://schemas.microsoft.com/office/drawing/2014/main" val="2654467870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118023"/>
                  </a:ext>
                </a:extLst>
              </a:tr>
              <a:tr h="7564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020198"/>
                  </a:ext>
                </a:extLst>
              </a:tr>
              <a:tr h="43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807123"/>
                  </a:ext>
                </a:extLst>
              </a:tr>
              <a:tr h="7564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권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08248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D6071C-B34C-4E8C-A901-9E72F0EBD138}"/>
              </a:ext>
            </a:extLst>
          </p:cNvPr>
          <p:cNvSpPr/>
          <p:nvPr/>
        </p:nvSpPr>
        <p:spPr>
          <a:xfrm>
            <a:off x="1803553" y="1065722"/>
            <a:ext cx="1016000" cy="312737"/>
          </a:xfrm>
          <a:prstGeom prst="roundRect">
            <a:avLst/>
          </a:prstGeom>
          <a:solidFill>
            <a:srgbClr val="30A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8A032-04FF-449F-AE7A-9B521F0FE4CF}"/>
              </a:ext>
            </a:extLst>
          </p:cNvPr>
          <p:cNvSpPr txBox="1"/>
          <p:nvPr/>
        </p:nvSpPr>
        <p:spPr>
          <a:xfrm>
            <a:off x="1870229" y="1073208"/>
            <a:ext cx="1282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0" dirty="0">
                <a:solidFill>
                  <a:schemeClr val="tx1"/>
                </a:solidFill>
              </a:rPr>
              <a:t>참여하기</a:t>
            </a:r>
            <a:endParaRPr lang="ko-KR" altLang="en-US" sz="15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8040A4-57F5-4E02-8BCC-07924957F367}"/>
              </a:ext>
            </a:extLst>
          </p:cNvPr>
          <p:cNvSpPr/>
          <p:nvPr/>
        </p:nvSpPr>
        <p:spPr>
          <a:xfrm>
            <a:off x="3400348" y="1057842"/>
            <a:ext cx="1016000" cy="312737"/>
          </a:xfrm>
          <a:prstGeom prst="roundRect">
            <a:avLst/>
          </a:prstGeom>
          <a:solidFill>
            <a:srgbClr val="30A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A3A62-2658-4E04-8B64-AE6A3556A2AF}"/>
              </a:ext>
            </a:extLst>
          </p:cNvPr>
          <p:cNvSpPr txBox="1"/>
          <p:nvPr/>
        </p:nvSpPr>
        <p:spPr>
          <a:xfrm>
            <a:off x="3426374" y="1073208"/>
            <a:ext cx="1282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0" dirty="0">
                <a:solidFill>
                  <a:schemeClr val="tx1"/>
                </a:solidFill>
              </a:rPr>
              <a:t>참여하기</a:t>
            </a:r>
            <a:endParaRPr lang="ko-KR" altLang="en-US" sz="15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7E894C-EE9B-4616-A33A-FE45C7C5D734}"/>
              </a:ext>
            </a:extLst>
          </p:cNvPr>
          <p:cNvGrpSpPr/>
          <p:nvPr/>
        </p:nvGrpSpPr>
        <p:grpSpPr>
          <a:xfrm>
            <a:off x="4891208" y="1045142"/>
            <a:ext cx="1319212" cy="325437"/>
            <a:chOff x="1143000" y="1430735"/>
            <a:chExt cx="1319212" cy="3254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D000BE4-C14A-4B54-AF8A-C9B6E7B75C46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94D28-CFE7-4CFA-909D-9BB749877B3B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3CC559-8BDA-410D-AF4A-39D15C239DE5}"/>
              </a:ext>
            </a:extLst>
          </p:cNvPr>
          <p:cNvGrpSpPr/>
          <p:nvPr/>
        </p:nvGrpSpPr>
        <p:grpSpPr>
          <a:xfrm>
            <a:off x="6494583" y="1031307"/>
            <a:ext cx="1319212" cy="325437"/>
            <a:chOff x="1143000" y="1430735"/>
            <a:chExt cx="1319212" cy="32543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454276F-864D-474A-9209-4A77FBD47CAC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72C160-1822-40EC-BB1D-78C7B61F7886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EEAF7E-7BCD-4209-9141-9C0EBA9D66F8}"/>
              </a:ext>
            </a:extLst>
          </p:cNvPr>
          <p:cNvGrpSpPr/>
          <p:nvPr/>
        </p:nvGrpSpPr>
        <p:grpSpPr>
          <a:xfrm>
            <a:off x="6500931" y="1045142"/>
            <a:ext cx="1319212" cy="325437"/>
            <a:chOff x="1143000" y="1430735"/>
            <a:chExt cx="1319212" cy="32543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33F7D84-ACAE-4A01-BEC5-8A9820629D61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2C793-D758-44F7-9E87-E2EBA8C536F8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6ABEF-B822-43F7-A18C-52727B87E34B}"/>
              </a:ext>
            </a:extLst>
          </p:cNvPr>
          <p:cNvGrpSpPr/>
          <p:nvPr/>
        </p:nvGrpSpPr>
        <p:grpSpPr>
          <a:xfrm>
            <a:off x="8088433" y="1045142"/>
            <a:ext cx="1319212" cy="325437"/>
            <a:chOff x="1143000" y="1430735"/>
            <a:chExt cx="1319212" cy="3254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BA81787-ECAC-4C9B-9F3A-F7A8F1F39689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9DE804-2832-4472-B197-706B457836C4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0CFA87-D4A8-404B-B4AC-14EA780382CA}"/>
              </a:ext>
            </a:extLst>
          </p:cNvPr>
          <p:cNvGrpSpPr/>
          <p:nvPr/>
        </p:nvGrpSpPr>
        <p:grpSpPr>
          <a:xfrm>
            <a:off x="1803553" y="2249873"/>
            <a:ext cx="1319212" cy="325437"/>
            <a:chOff x="1143000" y="1430735"/>
            <a:chExt cx="1319212" cy="3254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9AB1A90-3E29-4D18-87E4-76826034A87B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EC3FCE-7183-4E33-8ED9-E2D854B232CC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BA3F17-D28C-498D-BCE5-FFFD71C94CD0}"/>
              </a:ext>
            </a:extLst>
          </p:cNvPr>
          <p:cNvGrpSpPr/>
          <p:nvPr/>
        </p:nvGrpSpPr>
        <p:grpSpPr>
          <a:xfrm>
            <a:off x="3422489" y="2251008"/>
            <a:ext cx="1319212" cy="325437"/>
            <a:chOff x="1143000" y="1430735"/>
            <a:chExt cx="1319212" cy="32543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0C540F-F3CB-4D3C-9859-9A07AAD21F52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8A2C9D-FD99-4C85-B06F-455698A08764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89BFFB-D5BA-4006-9777-011C612E5B49}"/>
              </a:ext>
            </a:extLst>
          </p:cNvPr>
          <p:cNvGrpSpPr/>
          <p:nvPr/>
        </p:nvGrpSpPr>
        <p:grpSpPr>
          <a:xfrm>
            <a:off x="4928664" y="2251008"/>
            <a:ext cx="1319212" cy="325437"/>
            <a:chOff x="1143000" y="1430735"/>
            <a:chExt cx="1319212" cy="32543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DD2207A-6AE0-4FA7-B7B9-898E9BF51C1D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06ADA-B6B5-4BCF-8552-A7D0486B564A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8D0CA3-4355-44F6-8702-71A6B62F64DA}"/>
              </a:ext>
            </a:extLst>
          </p:cNvPr>
          <p:cNvGrpSpPr/>
          <p:nvPr/>
        </p:nvGrpSpPr>
        <p:grpSpPr>
          <a:xfrm>
            <a:off x="6531095" y="2256791"/>
            <a:ext cx="1319212" cy="325437"/>
            <a:chOff x="1143000" y="1430735"/>
            <a:chExt cx="1319212" cy="32543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E96EE2D-7B38-4595-B4BE-C982578AE7FB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EF1627-A482-47D3-B1F8-007BDE17FB39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E97AE7-ACFC-47F5-BDB9-DC9537B53014}"/>
              </a:ext>
            </a:extLst>
          </p:cNvPr>
          <p:cNvGrpSpPr/>
          <p:nvPr/>
        </p:nvGrpSpPr>
        <p:grpSpPr>
          <a:xfrm>
            <a:off x="8128949" y="2262838"/>
            <a:ext cx="1319212" cy="325437"/>
            <a:chOff x="1143000" y="1430735"/>
            <a:chExt cx="1319212" cy="32543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513159D-914F-43CA-A2FF-7E1B668A1028}"/>
                </a:ext>
              </a:extLst>
            </p:cNvPr>
            <p:cNvSpPr/>
            <p:nvPr/>
          </p:nvSpPr>
          <p:spPr>
            <a:xfrm>
              <a:off x="1143000" y="1430735"/>
              <a:ext cx="1016000" cy="312737"/>
            </a:xfrm>
            <a:prstGeom prst="roundRect">
              <a:avLst/>
            </a:prstGeom>
            <a:solidFill>
              <a:srgbClr val="8CD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40881E-855F-4660-8580-E219AF1DEFA6}"/>
                </a:ext>
              </a:extLst>
            </p:cNvPr>
            <p:cNvSpPr txBox="1"/>
            <p:nvPr/>
          </p:nvSpPr>
          <p:spPr>
            <a:xfrm>
              <a:off x="1179512" y="1433007"/>
              <a:ext cx="12827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500" b="0" dirty="0">
                  <a:solidFill>
                    <a:schemeClr val="tx1"/>
                  </a:solidFill>
                </a:rPr>
                <a:t>참여하기</a:t>
              </a:r>
              <a:endParaRPr lang="ko-KR" altLang="en-US" sz="15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B9C8FB-F87A-4FAB-8A28-2241B1274387}"/>
              </a:ext>
            </a:extLst>
          </p:cNvPr>
          <p:cNvGrpSpPr/>
          <p:nvPr/>
        </p:nvGrpSpPr>
        <p:grpSpPr>
          <a:xfrm rot="20731914">
            <a:off x="1772962" y="609837"/>
            <a:ext cx="1062872" cy="730499"/>
            <a:chOff x="1206500" y="3924300"/>
            <a:chExt cx="1282700" cy="88158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0C5805F-A25E-4B22-A469-A87AD2BD2262}"/>
                </a:ext>
              </a:extLst>
            </p:cNvPr>
            <p:cNvSpPr/>
            <p:nvPr/>
          </p:nvSpPr>
          <p:spPr>
            <a:xfrm>
              <a:off x="1409700" y="3924300"/>
              <a:ext cx="876300" cy="876300"/>
            </a:xfrm>
            <a:prstGeom prst="ellipse">
              <a:avLst/>
            </a:prstGeom>
            <a:solidFill>
              <a:schemeClr val="bg2">
                <a:lumMod val="90000"/>
                <a:alpha val="78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755F20-BDF1-41CC-9B05-91470CBB9E37}"/>
                </a:ext>
              </a:extLst>
            </p:cNvPr>
            <p:cNvSpPr txBox="1"/>
            <p:nvPr/>
          </p:nvSpPr>
          <p:spPr>
            <a:xfrm>
              <a:off x="1206500" y="4025876"/>
              <a:ext cx="1282700" cy="78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선착순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마감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634AA6-9C84-43E2-B1A1-C7A784C9AD62}"/>
              </a:ext>
            </a:extLst>
          </p:cNvPr>
          <p:cNvSpPr/>
          <p:nvPr/>
        </p:nvSpPr>
        <p:spPr>
          <a:xfrm>
            <a:off x="2280754" y="3544912"/>
            <a:ext cx="6356195" cy="9289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0BE76D-99CA-402D-93AC-73DF1CE574EA}"/>
              </a:ext>
            </a:extLst>
          </p:cNvPr>
          <p:cNvSpPr txBox="1"/>
          <p:nvPr/>
        </p:nvSpPr>
        <p:spPr>
          <a:xfrm>
            <a:off x="2779027" y="3847827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유의사항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0EAA516-B873-44C7-98F9-ADD3F0221DDD}"/>
              </a:ext>
            </a:extLst>
          </p:cNvPr>
          <p:cNvSpPr/>
          <p:nvPr/>
        </p:nvSpPr>
        <p:spPr>
          <a:xfrm>
            <a:off x="1932335" y="56965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1A7DFF9-9CC9-410D-BAF6-FEDD558E4B78}"/>
              </a:ext>
            </a:extLst>
          </p:cNvPr>
          <p:cNvSpPr/>
          <p:nvPr/>
        </p:nvSpPr>
        <p:spPr>
          <a:xfrm>
            <a:off x="3222884" y="57746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8908755-AFFE-45D0-93D2-CC4CB6984A9C}"/>
              </a:ext>
            </a:extLst>
          </p:cNvPr>
          <p:cNvSpPr/>
          <p:nvPr/>
        </p:nvSpPr>
        <p:spPr>
          <a:xfrm>
            <a:off x="7510583" y="2837498"/>
            <a:ext cx="1643539" cy="312737"/>
          </a:xfrm>
          <a:prstGeom prst="roundRect">
            <a:avLst/>
          </a:prstGeom>
          <a:solidFill>
            <a:srgbClr val="DF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6A66C5-AB0D-4FFA-A777-6A19D61E8269}"/>
              </a:ext>
            </a:extLst>
          </p:cNvPr>
          <p:cNvSpPr txBox="1"/>
          <p:nvPr/>
        </p:nvSpPr>
        <p:spPr>
          <a:xfrm>
            <a:off x="7510583" y="2855366"/>
            <a:ext cx="1796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chemeClr val="tx1"/>
                </a:solidFill>
              </a:rPr>
              <a:t>당첨 내역 확인하기▶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36964F-1A03-4EA8-AC26-450CEC2B89D5}"/>
              </a:ext>
            </a:extLst>
          </p:cNvPr>
          <p:cNvSpPr/>
          <p:nvPr/>
        </p:nvSpPr>
        <p:spPr>
          <a:xfrm>
            <a:off x="7428510" y="2819628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509F69-5E2B-4E91-A1BE-EA57DC98CDDD}"/>
              </a:ext>
            </a:extLst>
          </p:cNvPr>
          <p:cNvSpPr/>
          <p:nvPr/>
        </p:nvSpPr>
        <p:spPr>
          <a:xfrm>
            <a:off x="2134089" y="342804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02BC1D9-6D7B-4C9D-813E-0FAB76673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791115"/>
              </p:ext>
            </p:extLst>
          </p:nvPr>
        </p:nvGraphicFramePr>
        <p:xfrm>
          <a:off x="10043712" y="17522"/>
          <a:ext cx="2138621" cy="701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마감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선착순 종료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수량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0)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자동으로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강제 마감 시에도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오후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00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기준으로 마감되지 않았을 경우 자동으로 마감 이미지 노출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베이스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비로그인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알럿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793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가능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 시마다 숫자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내려감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 완료된 기준으로만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카운팅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793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가능 시간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12/3(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)~12/12(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시부터 신청 가능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날짜에 참여버튼 활성화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 이전 클릭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광클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이벤트는 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시부터 참여 가능합니다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 완료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신청이 완료되었습니다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중복 신청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이미 이벤트에 참여하셨습니다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후 마감 시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선착순 마감되었습니다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마감 기준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선착순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강제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저녁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 기준 강제 마감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필요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강제 마감 기능 필요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항목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참여일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참여완료시간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초까지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기간 내 당첨 이력이 있는 회원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이벤트에 당첨 되셨습니다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기간 내 당첨 이력이 없는 회원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당첨된 이력이 없습니다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34383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유의사항 관리자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DEV: RP00000787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RP00001558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7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97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89316"/>
              </p:ext>
            </p:extLst>
          </p:nvPr>
        </p:nvGraphicFramePr>
        <p:xfrm>
          <a:off x="288271" y="801476"/>
          <a:ext cx="11014729" cy="54375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5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해당 사이트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 PC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MB</a:t>
                      </a: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Page </a:t>
                      </a: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로케이션</a:t>
                      </a:r>
                      <a:endParaRPr kumimoji="1" lang="en-US" altLang="ko-KR" sz="800" b="1" u="none" strike="noStrike" cap="none" normalizeH="0" baseline="0" dirty="0">
                        <a:ln>
                          <a:noFill/>
                        </a:ln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Page </a:t>
                      </a: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사이즈</a:t>
                      </a: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Full</a:t>
                      </a: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5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개발 </a:t>
                      </a: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Check Point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200" b="1" i="0" u="sng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1" i="0" u="sng" kern="1200" dirty="0" err="1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광클</a:t>
                      </a:r>
                      <a:r>
                        <a:rPr lang="ko-KR" altLang="en-US" sz="1200" b="1" i="0" u="sng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이벤트 포함</a:t>
                      </a:r>
                      <a:r>
                        <a:rPr lang="en-US" altLang="ko-KR" sz="1200" b="1" i="0" u="sng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i="0" u="sng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 필요</a:t>
                      </a:r>
                      <a:r>
                        <a:rPr lang="en-US" altLang="ko-KR" sz="1200" b="1" i="0" u="sng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오픈 예정일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 2021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월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광클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진행 일정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12/3~12/12, 10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일간 진행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매일 오후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 오픈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12/13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오전 영역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out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별도 요청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85725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기출문제풀이 홍보 영역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(PC-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11p, MO-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슬라이드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21p)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타겟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URL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희망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Design Check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이미지 별도 전달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포인트 컬러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, BG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컬러의 경우 연간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PR(#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111043)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  <a:sym typeface="Wingdings" panose="05000000000000000000" pitchFamily="2" charset="2"/>
                        </a:rPr>
                        <a:t>포인트 컬러와 겹치지 않도록 희망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제목 11"/>
          <p:cNvSpPr>
            <a:spLocks noGrp="1"/>
          </p:cNvSpPr>
          <p:nvPr/>
        </p:nvSpPr>
        <p:spPr bwMode="auto">
          <a:xfrm>
            <a:off x="1381093" y="497558"/>
            <a:ext cx="8094663" cy="225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900" b="1" dirty="0">
                <a:solidFill>
                  <a:schemeClr val="bg1"/>
                </a:solidFill>
              </a:rPr>
              <a:t>1</a:t>
            </a:r>
            <a:r>
              <a:rPr lang="en-US" altLang="ko-KR" sz="900" b="1" dirty="0">
                <a:solidFill>
                  <a:schemeClr val="bg1"/>
                </a:solidFill>
              </a:rPr>
              <a:t>.</a:t>
            </a:r>
            <a:r>
              <a:rPr lang="ko-KR" altLang="en-US" sz="900" b="1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5D6961-4B61-4A18-B8BE-0E77AD07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866" y="4481646"/>
            <a:ext cx="1462088" cy="1926957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EEC02AB3-60D8-4FFB-8778-4337BFC5F708}"/>
              </a:ext>
            </a:extLst>
          </p:cNvPr>
          <p:cNvSpPr/>
          <p:nvPr/>
        </p:nvSpPr>
        <p:spPr>
          <a:xfrm>
            <a:off x="8674100" y="3699395"/>
            <a:ext cx="1308100" cy="612648"/>
          </a:xfrm>
          <a:prstGeom prst="wedgeRectCallout">
            <a:avLst>
              <a:gd name="adj1" fmla="val 40332"/>
              <a:gd name="adj2" fmla="val 74938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연간</a:t>
            </a:r>
            <a:r>
              <a:rPr lang="en-US" altLang="ko-KR" sz="1000" dirty="0">
                <a:solidFill>
                  <a:schemeClr val="tx1"/>
                </a:solidFill>
              </a:rPr>
              <a:t>PR </a:t>
            </a:r>
            <a:r>
              <a:rPr lang="ko-KR" altLang="en-US" sz="1000" dirty="0">
                <a:solidFill>
                  <a:schemeClr val="tx1"/>
                </a:solidFill>
              </a:rPr>
              <a:t>포인트컬러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791744" y="2564904"/>
            <a:ext cx="4608512" cy="1728192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200" b="1" kern="0" dirty="0">
                <a:solidFill>
                  <a:sysClr val="windowText" lastClr="000000"/>
                </a:solidFill>
                <a:latin typeface="+mn-ea"/>
              </a:rPr>
              <a:t>PC</a:t>
            </a:r>
            <a:endParaRPr lang="ko-KR" altLang="en-US" sz="3200" b="1" kern="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86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B5B757-0895-4B28-8CD6-CF857855C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102940"/>
              </p:ext>
            </p:extLst>
          </p:nvPr>
        </p:nvGraphicFramePr>
        <p:xfrm>
          <a:off x="1245486" y="695325"/>
          <a:ext cx="2104065" cy="5467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065">
                  <a:extLst>
                    <a:ext uri="{9D8B030D-6E8A-4147-A177-3AD203B41FA5}">
                      <a16:colId xmlns:a16="http://schemas.microsoft.com/office/drawing/2014/main" val="3011165401"/>
                    </a:ext>
                  </a:extLst>
                </a:gridCol>
              </a:tblGrid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91559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tx1"/>
                          </a:solidFill>
                        </a:rPr>
                        <a:t>Chemistory</a:t>
                      </a:r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0053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필수이론 </a:t>
                      </a:r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강좌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교재 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350851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</a:rPr>
                        <a:t>기출문풀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5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강좌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교재 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959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패키지 </a:t>
                      </a:r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</a:rPr>
                        <a:t>판매단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120517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</a:rPr>
                        <a:t>광클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113059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유의사항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47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41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bstract turquoise smooth wave lines Free Photo">
            <a:extLst>
              <a:ext uri="{FF2B5EF4-FFF2-40B4-BE49-F238E27FC236}">
                <a16:creationId xmlns:a16="http://schemas.microsoft.com/office/drawing/2014/main" id="{A022B102-9C70-4F0B-B51A-D06CB146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" y="550792"/>
            <a:ext cx="10123775" cy="423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bstract blue flowing lines background Free Photo">
            <a:extLst>
              <a:ext uri="{FF2B5EF4-FFF2-40B4-BE49-F238E27FC236}">
                <a16:creationId xmlns:a16="http://schemas.microsoft.com/office/drawing/2014/main" id="{817DD53C-B2D5-4D5F-99F6-54B72A5E8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68"/>
          <a:stretch/>
        </p:blipFill>
        <p:spPr bwMode="auto">
          <a:xfrm>
            <a:off x="0" y="61393"/>
            <a:ext cx="10742538" cy="12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66348-3983-40FC-9913-F0BE1A6A315D}"/>
              </a:ext>
            </a:extLst>
          </p:cNvPr>
          <p:cNvSpPr txBox="1"/>
          <p:nvPr/>
        </p:nvSpPr>
        <p:spPr>
          <a:xfrm>
            <a:off x="2337661" y="1113453"/>
            <a:ext cx="5269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60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WAVE</a:t>
            </a:r>
            <a:endParaRPr lang="ko-KR" altLang="en-US" sz="60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F6215-9C27-4F1C-B43C-F8B14BD2438D}"/>
              </a:ext>
            </a:extLst>
          </p:cNvPr>
          <p:cNvSpPr txBox="1"/>
          <p:nvPr/>
        </p:nvSpPr>
        <p:spPr>
          <a:xfrm>
            <a:off x="2476697" y="2574893"/>
            <a:ext cx="5269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60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BIG  WAVE</a:t>
            </a:r>
            <a:endParaRPr lang="ko-KR" altLang="en-US" sz="60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E4F06-8ADF-4019-948A-021F1C57B7C8}"/>
              </a:ext>
            </a:extLst>
          </p:cNvPr>
          <p:cNvSpPr txBox="1"/>
          <p:nvPr/>
        </p:nvSpPr>
        <p:spPr>
          <a:xfrm>
            <a:off x="2036489" y="1872213"/>
            <a:ext cx="5871481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000" dirty="0">
                <a:solidFill>
                  <a:srgbClr val="002060"/>
                </a:solidFill>
              </a:rPr>
              <a:t>화학 개념의 새로운 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2FCCA-5090-4B61-A344-EE3FD69A3EC4}"/>
              </a:ext>
            </a:extLst>
          </p:cNvPr>
          <p:cNvSpPr txBox="1"/>
          <p:nvPr/>
        </p:nvSpPr>
        <p:spPr>
          <a:xfrm>
            <a:off x="2345419" y="3372069"/>
            <a:ext cx="5269138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000" dirty="0">
                <a:solidFill>
                  <a:srgbClr val="002060"/>
                </a:solidFill>
              </a:rPr>
              <a:t>점수 상승의 큰 변화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8EE4EEA-22DF-4EBF-9277-DFE2700C0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22461"/>
              </p:ext>
            </p:extLst>
          </p:nvPr>
        </p:nvGraphicFramePr>
        <p:xfrm>
          <a:off x="10043712" y="17522"/>
          <a:ext cx="2138621" cy="323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접속 시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보이지 않고 바로 해당 내용 보이도록 요청 드립니다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1488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BG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라인 디자인의 경우 하기 레퍼런스처럼 면적이 넓고 풍성하게 작업 요청 드립니다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순차 등장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2a: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좌→중앙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2b: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우→중앙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2a &gt; 2b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효과까지 완료 후 모든 텍스트 사라지며 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7p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타이틀 영역 등장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(7p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 전체 한번에 등장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871001"/>
                  </a:ext>
                </a:extLst>
              </a:tr>
            </a:tbl>
          </a:graphicData>
        </a:graphic>
      </p:graphicFrame>
      <p:pic>
        <p:nvPicPr>
          <p:cNvPr id="16" name="Picture 6" descr="Abstract blue flowing lines background Free Photo">
            <a:extLst>
              <a:ext uri="{FF2B5EF4-FFF2-40B4-BE49-F238E27FC236}">
                <a16:creationId xmlns:a16="http://schemas.microsoft.com/office/drawing/2014/main" id="{B20A3E12-81A1-4BCD-935A-FA4B9AE55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9"/>
          <a:stretch/>
        </p:blipFill>
        <p:spPr bwMode="auto">
          <a:xfrm>
            <a:off x="8043394" y="4638299"/>
            <a:ext cx="4051801" cy="210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2F32C69-95CB-4B92-B147-734D7AEE7CF7}"/>
              </a:ext>
            </a:extLst>
          </p:cNvPr>
          <p:cNvSpPr/>
          <p:nvPr/>
        </p:nvSpPr>
        <p:spPr>
          <a:xfrm>
            <a:off x="7929079" y="473104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3F05D7-EAF2-4F63-BC31-311D275F5CA3}"/>
              </a:ext>
            </a:extLst>
          </p:cNvPr>
          <p:cNvSpPr/>
          <p:nvPr/>
        </p:nvSpPr>
        <p:spPr>
          <a:xfrm>
            <a:off x="122388" y="2290858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7B3530-6046-41B7-98E7-901F5855B8C0}"/>
              </a:ext>
            </a:extLst>
          </p:cNvPr>
          <p:cNvSpPr/>
          <p:nvPr/>
        </p:nvSpPr>
        <p:spPr>
          <a:xfrm>
            <a:off x="2098343" y="1080243"/>
            <a:ext cx="6005685" cy="14946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CDC7EA-4278-4304-A316-8C99317907EF}"/>
              </a:ext>
            </a:extLst>
          </p:cNvPr>
          <p:cNvSpPr/>
          <p:nvPr/>
        </p:nvSpPr>
        <p:spPr>
          <a:xfrm>
            <a:off x="2098343" y="2697872"/>
            <a:ext cx="6005685" cy="14946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DBF2CB-40E3-46D1-B1E3-7BF9FF0FC80E}"/>
              </a:ext>
            </a:extLst>
          </p:cNvPr>
          <p:cNvGrpSpPr/>
          <p:nvPr/>
        </p:nvGrpSpPr>
        <p:grpSpPr>
          <a:xfrm>
            <a:off x="1836447" y="2609006"/>
            <a:ext cx="492056" cy="246221"/>
            <a:chOff x="2132144" y="569441"/>
            <a:chExt cx="492056" cy="24622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714FCF3-D249-4E27-A2E5-A6262734AAC4}"/>
                </a:ext>
              </a:extLst>
            </p:cNvPr>
            <p:cNvSpPr/>
            <p:nvPr/>
          </p:nvSpPr>
          <p:spPr>
            <a:xfrm>
              <a:off x="2204212" y="607587"/>
              <a:ext cx="177464" cy="177464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2EF5F9-D704-49A2-B68A-8EAD4C1CD60B}"/>
                </a:ext>
              </a:extLst>
            </p:cNvPr>
            <p:cNvSpPr txBox="1"/>
            <p:nvPr/>
          </p:nvSpPr>
          <p:spPr>
            <a:xfrm>
              <a:off x="2132144" y="569441"/>
              <a:ext cx="492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00" b="1" dirty="0">
                  <a:latin typeface="+mn-ea"/>
                </a:rPr>
                <a:t>2b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1C6DF-3854-4038-B6FC-90048ED4BF11}"/>
              </a:ext>
            </a:extLst>
          </p:cNvPr>
          <p:cNvGrpSpPr/>
          <p:nvPr/>
        </p:nvGrpSpPr>
        <p:grpSpPr>
          <a:xfrm>
            <a:off x="1821388" y="932026"/>
            <a:ext cx="492056" cy="246221"/>
            <a:chOff x="2132144" y="569441"/>
            <a:chExt cx="492056" cy="24622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BADE348-C144-48AC-B75C-AE6311CB3BA9}"/>
                </a:ext>
              </a:extLst>
            </p:cNvPr>
            <p:cNvSpPr/>
            <p:nvPr/>
          </p:nvSpPr>
          <p:spPr>
            <a:xfrm>
              <a:off x="2204212" y="607587"/>
              <a:ext cx="177464" cy="177464"/>
            </a:xfrm>
            <a:prstGeom prst="ellipse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0960D2-76D0-4821-9502-A74A8293B46F}"/>
                </a:ext>
              </a:extLst>
            </p:cNvPr>
            <p:cNvSpPr txBox="1"/>
            <p:nvPr/>
          </p:nvSpPr>
          <p:spPr>
            <a:xfrm>
              <a:off x="2132144" y="569441"/>
              <a:ext cx="492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00" b="1" dirty="0">
                  <a:latin typeface="+mn-ea"/>
                </a:rPr>
                <a:t>2a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21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Abstract turquoise smooth wave lines Free Photo">
            <a:extLst>
              <a:ext uri="{FF2B5EF4-FFF2-40B4-BE49-F238E27FC236}">
                <a16:creationId xmlns:a16="http://schemas.microsoft.com/office/drawing/2014/main" id="{09715F15-C9D3-48F9-AC11-588AD5B6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" y="706726"/>
            <a:ext cx="9905232" cy="48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Abstract blue flowing lines background Free Photo">
            <a:extLst>
              <a:ext uri="{FF2B5EF4-FFF2-40B4-BE49-F238E27FC236}">
                <a16:creationId xmlns:a16="http://schemas.microsoft.com/office/drawing/2014/main" id="{6B2E25AA-3283-4F7F-8E5A-18BC6A91A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68"/>
          <a:stretch/>
        </p:blipFill>
        <p:spPr bwMode="auto">
          <a:xfrm>
            <a:off x="0" y="61393"/>
            <a:ext cx="10742538" cy="12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CF80E8-EB85-428E-BBA4-8D7786B425D3}"/>
              </a:ext>
            </a:extLst>
          </p:cNvPr>
          <p:cNvCxnSpPr>
            <a:cxnSpLocks/>
          </p:cNvCxnSpPr>
          <p:nvPr/>
        </p:nvCxnSpPr>
        <p:spPr>
          <a:xfrm>
            <a:off x="3104802" y="1274822"/>
            <a:ext cx="3642311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7E1CAE03-C268-4090-8C93-C1B43F6D3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72" b="94020" l="5758" r="94788">
                        <a14:foregroundMark x1="48970" y1="9172" x2="57939" y2="9172"/>
                        <a14:foregroundMark x1="19576" y1="70141" x2="13515" y2="81939"/>
                        <a14:foregroundMark x1="16485" y1="89172" x2="21455" y2="93212"/>
                        <a14:foregroundMark x1="5818" y1="83354" x2="6061" y2="89172"/>
                        <a14:foregroundMark x1="87091" y1="94020" x2="94788" y2="93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8" t="5139" r="2499" b="3194"/>
          <a:stretch/>
        </p:blipFill>
        <p:spPr>
          <a:xfrm>
            <a:off x="3651004" y="2063351"/>
            <a:ext cx="2599617" cy="372179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765C1-E857-4E54-80BF-D3C9A3FA6F2F}"/>
              </a:ext>
            </a:extLst>
          </p:cNvPr>
          <p:cNvSpPr txBox="1"/>
          <p:nvPr/>
        </p:nvSpPr>
        <p:spPr>
          <a:xfrm>
            <a:off x="3270361" y="293737"/>
            <a:ext cx="3419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교재 판매량 화학 전체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</a:t>
            </a:r>
            <a:r>
              <a:rPr lang="en-US" altLang="ko-KR" sz="1200" baseline="30000" dirty="0">
                <a:solidFill>
                  <a:schemeClr val="tx1"/>
                </a:solidFill>
              </a:rPr>
              <a:t>1)</a:t>
            </a:r>
          </a:p>
          <a:p>
            <a:pPr algn="ctr" latinLnBrk="1"/>
            <a:r>
              <a:rPr lang="ko-KR" altLang="en-US" sz="1200" dirty="0"/>
              <a:t>수강생 수 화학 전체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위</a:t>
            </a:r>
            <a:r>
              <a:rPr lang="en-US" altLang="ko-KR" sz="1200" baseline="30000" dirty="0"/>
              <a:t>2)</a:t>
            </a: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수강 후기 화학 전체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</a:t>
            </a:r>
            <a:r>
              <a:rPr lang="en-US" altLang="ko-KR" sz="1200" baseline="30000" dirty="0">
                <a:solidFill>
                  <a:schemeClr val="tx1"/>
                </a:solidFill>
              </a:rPr>
              <a:t>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B4CDD-2A6E-430A-91C1-038567E8948F}"/>
              </a:ext>
            </a:extLst>
          </p:cNvPr>
          <p:cNvSpPr txBox="1"/>
          <p:nvPr/>
        </p:nvSpPr>
        <p:spPr>
          <a:xfrm>
            <a:off x="3079630" y="1037833"/>
            <a:ext cx="378679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/>
              <a:t>입성과 함께 새롭게 밀려오는 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위</a:t>
            </a:r>
            <a:r>
              <a:rPr lang="en-US" altLang="ko-KR" sz="1000" baseline="80000" dirty="0"/>
              <a:t>1)~3)</a:t>
            </a:r>
            <a:r>
              <a:rPr lang="ko-KR" altLang="en-US" sz="1000" b="1" dirty="0"/>
              <a:t> </a:t>
            </a:r>
            <a:r>
              <a:rPr lang="ko-KR" altLang="en-US" sz="1500" b="1" dirty="0"/>
              <a:t>기록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B1F11-5769-4169-9B18-82352843F4F5}"/>
              </a:ext>
            </a:extLst>
          </p:cNvPr>
          <p:cNvSpPr txBox="1"/>
          <p:nvPr/>
        </p:nvSpPr>
        <p:spPr>
          <a:xfrm>
            <a:off x="2316883" y="1439743"/>
            <a:ext cx="532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dirty="0">
                <a:solidFill>
                  <a:schemeClr val="tx1"/>
                </a:solidFill>
              </a:rPr>
              <a:t>수능도 변하는데</a:t>
            </a:r>
            <a:r>
              <a:rPr lang="en-US" altLang="ko-KR" sz="1800" dirty="0">
                <a:solidFill>
                  <a:schemeClr val="tx1"/>
                </a:solidFill>
              </a:rPr>
              <a:t>,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b="1" dirty="0"/>
              <a:t>화학도 새롭게 </a:t>
            </a:r>
            <a:r>
              <a:rPr lang="ko-KR" altLang="en-US" b="1" dirty="0" err="1"/>
              <a:t>변해야죠</a:t>
            </a:r>
            <a:r>
              <a:rPr lang="en-US" altLang="ko-KR" b="1" dirty="0"/>
              <a:t>!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12DA0-16F8-4C52-8B54-ABC35AB37A60}"/>
              </a:ext>
            </a:extLst>
          </p:cNvPr>
          <p:cNvSpPr txBox="1"/>
          <p:nvPr/>
        </p:nvSpPr>
        <p:spPr>
          <a:xfrm>
            <a:off x="1216723" y="4321083"/>
            <a:ext cx="3419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 dirty="0">
                <a:solidFill>
                  <a:srgbClr val="9AB6B9"/>
                </a:solidFill>
              </a:rPr>
              <a:t>2 0 2 3   C h e m </a:t>
            </a:r>
            <a:r>
              <a:rPr lang="en-US" altLang="ko-KR" b="1" dirty="0" err="1">
                <a:solidFill>
                  <a:srgbClr val="9AB6B9"/>
                </a:solidFill>
              </a:rPr>
              <a:t>i</a:t>
            </a:r>
            <a:r>
              <a:rPr lang="en-US" altLang="ko-KR" b="1" dirty="0">
                <a:solidFill>
                  <a:srgbClr val="9AB6B9"/>
                </a:solidFill>
              </a:rPr>
              <a:t> s t o r 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DF899-A133-4C57-B4EB-F7EDF631DA33}"/>
              </a:ext>
            </a:extLst>
          </p:cNvPr>
          <p:cNvSpPr txBox="1"/>
          <p:nvPr/>
        </p:nvSpPr>
        <p:spPr>
          <a:xfrm>
            <a:off x="2373955" y="4695201"/>
            <a:ext cx="52691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7000" b="1" dirty="0">
                <a:solidFill>
                  <a:srgbClr val="09A5B4"/>
                </a:solidFill>
              </a:rPr>
              <a:t>필 수 이 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745FAC-88CB-4D48-A528-5692384BC555}"/>
              </a:ext>
            </a:extLst>
          </p:cNvPr>
          <p:cNvCxnSpPr/>
          <p:nvPr/>
        </p:nvCxnSpPr>
        <p:spPr>
          <a:xfrm>
            <a:off x="4496405" y="4524559"/>
            <a:ext cx="3918586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04416-82E2-4B7F-A1FA-6662EB757087}"/>
              </a:ext>
            </a:extLst>
          </p:cNvPr>
          <p:cNvSpPr/>
          <p:nvPr/>
        </p:nvSpPr>
        <p:spPr>
          <a:xfrm rot="745981">
            <a:off x="8367187" y="2545072"/>
            <a:ext cx="1085721" cy="1357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25842E-2970-4320-BA17-71046E36E8EB}"/>
              </a:ext>
            </a:extLst>
          </p:cNvPr>
          <p:cNvSpPr/>
          <p:nvPr/>
        </p:nvSpPr>
        <p:spPr>
          <a:xfrm rot="745981">
            <a:off x="8742604" y="2775046"/>
            <a:ext cx="1085721" cy="1357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0E690E-1A44-44A6-9A2D-F1497BCAA9BF}"/>
              </a:ext>
            </a:extLst>
          </p:cNvPr>
          <p:cNvSpPr/>
          <p:nvPr/>
        </p:nvSpPr>
        <p:spPr>
          <a:xfrm>
            <a:off x="8142905" y="3603651"/>
            <a:ext cx="1693716" cy="800355"/>
          </a:xfrm>
          <a:prstGeom prst="rect">
            <a:avLst/>
          </a:prstGeom>
          <a:solidFill>
            <a:srgbClr val="09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A4AC7-27EB-43A4-A17A-A5F6C0F26E8B}"/>
              </a:ext>
            </a:extLst>
          </p:cNvPr>
          <p:cNvSpPr txBox="1"/>
          <p:nvPr/>
        </p:nvSpPr>
        <p:spPr>
          <a:xfrm>
            <a:off x="7689954" y="3611413"/>
            <a:ext cx="25996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매일 저녁 </a:t>
            </a:r>
            <a:r>
              <a:rPr lang="en-US" altLang="ko-KR" sz="1500" dirty="0">
                <a:solidFill>
                  <a:schemeClr val="tx1"/>
                </a:solidFill>
              </a:rPr>
              <a:t>6</a:t>
            </a:r>
            <a:r>
              <a:rPr lang="ko-KR" altLang="en-US" sz="1500" dirty="0">
                <a:solidFill>
                  <a:schemeClr val="tx1"/>
                </a:solidFill>
              </a:rPr>
              <a:t>시</a:t>
            </a:r>
            <a:r>
              <a:rPr lang="en-US" altLang="ko-KR" sz="1500" dirty="0">
                <a:solidFill>
                  <a:schemeClr val="tx1"/>
                </a:solidFill>
              </a:rPr>
              <a:t>!</a:t>
            </a:r>
          </a:p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선착순 </a:t>
            </a:r>
            <a:r>
              <a:rPr lang="en-US" altLang="ko-KR" sz="1500" b="1" dirty="0">
                <a:solidFill>
                  <a:schemeClr val="tx1"/>
                </a:solidFill>
              </a:rPr>
              <a:t>2,000</a:t>
            </a:r>
            <a:r>
              <a:rPr lang="ko-KR" altLang="en-US" sz="1500" b="1" dirty="0">
                <a:solidFill>
                  <a:schemeClr val="tx1"/>
                </a:solidFill>
              </a:rPr>
              <a:t>명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b="1" dirty="0" err="1"/>
              <a:t>광클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EVENT!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22" name="Picture 7" descr="C:\Users\Administrator\AppData\Local\Microsoft\Windows\INetCache\IE\L8EEKTIU\graphic-3605324_640[1].png">
            <a:extLst>
              <a:ext uri="{FF2B5EF4-FFF2-40B4-BE49-F238E27FC236}">
                <a16:creationId xmlns:a16="http://schemas.microsoft.com/office/drawing/2014/main" id="{9E72200C-9DF9-40D5-A2BD-40613620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32" y="5369133"/>
            <a:ext cx="325840" cy="3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30294C8-2B61-4E91-B8C3-B0FC3B07DBAD}"/>
              </a:ext>
            </a:extLst>
          </p:cNvPr>
          <p:cNvSpPr/>
          <p:nvPr/>
        </p:nvSpPr>
        <p:spPr>
          <a:xfrm>
            <a:off x="8006348" y="3585028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37A87-8C5F-45A7-A24F-9FC135F1A8C2}"/>
              </a:ext>
            </a:extLst>
          </p:cNvPr>
          <p:cNvSpPr txBox="1"/>
          <p:nvPr/>
        </p:nvSpPr>
        <p:spPr>
          <a:xfrm>
            <a:off x="5824389" y="5401495"/>
            <a:ext cx="6060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r" latinLnBrk="1">
              <a:buAutoNum type="arabicParenR"/>
            </a:pPr>
            <a:r>
              <a:rPr lang="en-US" altLang="ko-KR" sz="800" dirty="0">
                <a:solidFill>
                  <a:schemeClr val="tx1"/>
                </a:solidFill>
              </a:rPr>
              <a:t>2021.09.01~2021.10.31 </a:t>
            </a:r>
            <a:r>
              <a:rPr lang="ko-KR" altLang="en-US" sz="800" dirty="0">
                <a:solidFill>
                  <a:schemeClr val="tx1"/>
                </a:solidFill>
              </a:rPr>
              <a:t>자사 화학 모의고사 유료 판매 기준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 algn="r" latinLnBrk="1">
              <a:buAutoNum type="arabicParenR"/>
            </a:pPr>
            <a:r>
              <a:rPr lang="en-US" altLang="ko-KR" sz="800" dirty="0"/>
              <a:t>2022</a:t>
            </a:r>
            <a:r>
              <a:rPr lang="ko-KR" altLang="en-US" sz="800" dirty="0"/>
              <a:t>학년도 자사 화학</a:t>
            </a:r>
            <a:r>
              <a:rPr lang="en-US" altLang="ko-KR" sz="800" dirty="0"/>
              <a:t>Ⅰ </a:t>
            </a:r>
            <a:r>
              <a:rPr lang="ko-KR" altLang="en-US" sz="800" dirty="0"/>
              <a:t>모의고사 강좌</a:t>
            </a:r>
            <a:r>
              <a:rPr lang="en-US" altLang="ko-KR" sz="800" dirty="0"/>
              <a:t>, 9</a:t>
            </a:r>
            <a:r>
              <a:rPr lang="ko-KR" altLang="en-US" sz="800" dirty="0"/>
              <a:t>월 평가원 모의고사 해설강의 수강생 기준</a:t>
            </a:r>
            <a:endParaRPr lang="en-US" altLang="ko-KR" sz="800" dirty="0"/>
          </a:p>
          <a:p>
            <a:pPr marL="228600" indent="-228600" algn="r" latinLnBrk="1">
              <a:buAutoNum type="arabicParenR"/>
            </a:pPr>
            <a:r>
              <a:rPr lang="en-US" altLang="ko-KR" sz="800" dirty="0"/>
              <a:t>2021.09.01~2021.10.31 </a:t>
            </a:r>
            <a:r>
              <a:rPr lang="ko-KR" altLang="en-US" sz="800" dirty="0"/>
              <a:t>자사 화학 과목 기준</a:t>
            </a:r>
            <a:endParaRPr lang="en-US" altLang="ko-KR" sz="800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7B7E4B0-8E87-46A3-B276-8497D9E64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39876"/>
              </p:ext>
            </p:extLst>
          </p:nvPr>
        </p:nvGraphicFramePr>
        <p:xfrm>
          <a:off x="10043712" y="17522"/>
          <a:ext cx="2138621" cy="363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※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코딩요청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*페이지 접속 시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보이지 않고 바로 해당 내용 보이도록 요청 드립니다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*전체적인 분위기는 하단 레퍼런스 참조 부탁 드립니다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1488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플로팅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배너 상단 고정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광클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이벤트 영역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14p)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이미지 별도 전달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새창으로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http://wdev.mimacstudy.com/tcher/eachTcherMain.ds?coType=M&amp;relm=05&amp;subj=0511&amp;tcd=1016&amp;type=051016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http://www.mimacstudy.com/tcher/eachTcherMain.ds?coType=M&amp;relm=05&amp;subj=0511&amp;tcd=1016&amp;type=051016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AD723A1E-CC75-413B-AC66-5E1B7CCD2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38" y="6028857"/>
            <a:ext cx="3130399" cy="19662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0419C573-0D03-4204-BD0C-25DC23D58801}"/>
              </a:ext>
            </a:extLst>
          </p:cNvPr>
          <p:cNvSpPr/>
          <p:nvPr/>
        </p:nvSpPr>
        <p:spPr>
          <a:xfrm>
            <a:off x="7512490" y="5306502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6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A1450D-33B7-45B3-9950-761F310BE0DE}"/>
              </a:ext>
            </a:extLst>
          </p:cNvPr>
          <p:cNvSpPr/>
          <p:nvPr/>
        </p:nvSpPr>
        <p:spPr>
          <a:xfrm>
            <a:off x="2105860" y="5085030"/>
            <a:ext cx="2874128" cy="853176"/>
          </a:xfrm>
          <a:prstGeom prst="roundRect">
            <a:avLst/>
          </a:prstGeom>
          <a:solidFill>
            <a:srgbClr val="8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95F1D68-2DCC-46DC-82AC-7854136A6000}"/>
              </a:ext>
            </a:extLst>
          </p:cNvPr>
          <p:cNvSpPr/>
          <p:nvPr/>
        </p:nvSpPr>
        <p:spPr>
          <a:xfrm>
            <a:off x="4979988" y="5084256"/>
            <a:ext cx="2807884" cy="853176"/>
          </a:xfrm>
          <a:prstGeom prst="roundRect">
            <a:avLst/>
          </a:prstGeom>
          <a:solidFill>
            <a:srgbClr val="DF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57673"/>
              </p:ext>
            </p:extLst>
          </p:nvPr>
        </p:nvGraphicFramePr>
        <p:xfrm>
          <a:off x="10043712" y="17522"/>
          <a:ext cx="2138621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슬라이드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앵커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0371C2A-875B-44FB-B378-BBD1C104D426}"/>
              </a:ext>
            </a:extLst>
          </p:cNvPr>
          <p:cNvSpPr txBox="1"/>
          <p:nvPr/>
        </p:nvSpPr>
        <p:spPr>
          <a:xfrm>
            <a:off x="3413035" y="286176"/>
            <a:ext cx="31339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수능 화학 </a:t>
            </a:r>
            <a:r>
              <a:rPr lang="en-US" altLang="ko-KR" sz="1500" dirty="0">
                <a:solidFill>
                  <a:schemeClr val="tx1"/>
                </a:solidFill>
              </a:rPr>
              <a:t>1</a:t>
            </a:r>
            <a:r>
              <a:rPr lang="ko-KR" altLang="en-US" sz="1500" dirty="0">
                <a:solidFill>
                  <a:schemeClr val="tx1"/>
                </a:solidFill>
              </a:rPr>
              <a:t>등급을 넘어 만점까지</a:t>
            </a:r>
            <a:r>
              <a:rPr lang="en-US" altLang="ko-KR" sz="1500" dirty="0"/>
              <a:t>!</a:t>
            </a:r>
          </a:p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소개합니다</a:t>
            </a:r>
            <a:r>
              <a:rPr lang="en-US" altLang="ko-KR" sz="1500" b="1" dirty="0">
                <a:solidFill>
                  <a:schemeClr val="tx1"/>
                </a:solidFill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</a:rPr>
              <a:t>김준의 </a:t>
            </a:r>
            <a:r>
              <a:rPr lang="en-US" altLang="ko-KR" sz="1500" b="1" dirty="0" err="1">
                <a:solidFill>
                  <a:schemeClr val="tx1"/>
                </a:solidFill>
              </a:rPr>
              <a:t>Chemistory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8B95D7-AA19-4C40-BE98-BE867F881A47}"/>
              </a:ext>
            </a:extLst>
          </p:cNvPr>
          <p:cNvSpPr/>
          <p:nvPr/>
        </p:nvSpPr>
        <p:spPr>
          <a:xfrm>
            <a:off x="2132856" y="2049883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4EB57-DE90-46A0-A933-0E179BC7B6FD}"/>
              </a:ext>
            </a:extLst>
          </p:cNvPr>
          <p:cNvSpPr txBox="1"/>
          <p:nvPr/>
        </p:nvSpPr>
        <p:spPr>
          <a:xfrm>
            <a:off x="3413035" y="1151386"/>
            <a:ext cx="31339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3000" i="1" dirty="0" err="1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Chemistory</a:t>
            </a:r>
            <a:r>
              <a:rPr lang="en-US" altLang="ko-KR" sz="3000" i="1" dirty="0">
                <a:solidFill>
                  <a:schemeClr val="tx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process</a:t>
            </a:r>
            <a:endParaRPr lang="ko-KR" altLang="en-US" sz="3000" i="1" dirty="0">
              <a:solidFill>
                <a:schemeClr val="tx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40A91-7B28-4F66-8C9E-3011D03EA1B7}"/>
              </a:ext>
            </a:extLst>
          </p:cNvPr>
          <p:cNvSpPr txBox="1"/>
          <p:nvPr/>
        </p:nvSpPr>
        <p:spPr>
          <a:xfrm>
            <a:off x="3187884" y="1189858"/>
            <a:ext cx="7100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rgbClr val="09A5B4"/>
                </a:solidFill>
              </a:rPr>
              <a:t>[</a:t>
            </a:r>
            <a:endParaRPr lang="ko-KR" altLang="en-US" sz="2500" b="1" dirty="0">
              <a:solidFill>
                <a:srgbClr val="09A5B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D15125-36C9-43DB-9A2D-E32B180F9170}"/>
              </a:ext>
            </a:extLst>
          </p:cNvPr>
          <p:cNvSpPr txBox="1"/>
          <p:nvPr/>
        </p:nvSpPr>
        <p:spPr>
          <a:xfrm>
            <a:off x="6148844" y="1190537"/>
            <a:ext cx="7961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2500" b="1" dirty="0">
                <a:solidFill>
                  <a:srgbClr val="09A5B4"/>
                </a:solidFill>
              </a:rPr>
              <a:t>]</a:t>
            </a:r>
            <a:endParaRPr lang="ko-KR" altLang="en-US" sz="2500" b="1" dirty="0">
              <a:solidFill>
                <a:srgbClr val="09A5B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3565C3-E6CD-457D-A07A-885F84E4C6DA}"/>
              </a:ext>
            </a:extLst>
          </p:cNvPr>
          <p:cNvSpPr txBox="1"/>
          <p:nvPr/>
        </p:nvSpPr>
        <p:spPr>
          <a:xfrm>
            <a:off x="1997841" y="2352095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이해와 정리를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/>
              <a:t>통한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이론 학습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B1F234E-B94D-426E-B3CF-0C87BEA84E24}"/>
              </a:ext>
            </a:extLst>
          </p:cNvPr>
          <p:cNvSpPr/>
          <p:nvPr/>
        </p:nvSpPr>
        <p:spPr>
          <a:xfrm>
            <a:off x="4331526" y="2037135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33C291-FD9D-4ABA-BF88-13BA42AE0771}"/>
              </a:ext>
            </a:extLst>
          </p:cNvPr>
          <p:cNvSpPr txBox="1"/>
          <p:nvPr/>
        </p:nvSpPr>
        <p:spPr>
          <a:xfrm>
            <a:off x="4196511" y="2352096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예시문제</a:t>
            </a:r>
            <a:r>
              <a:rPr lang="en-US" altLang="ko-KR" sz="1300" dirty="0">
                <a:solidFill>
                  <a:schemeClr val="tx1"/>
                </a:solidFill>
              </a:rPr>
              <a:t>,</a:t>
            </a:r>
          </a:p>
          <a:p>
            <a:pPr algn="ctr" latinLnBrk="1"/>
            <a:r>
              <a:rPr lang="ko-KR" altLang="en-US" sz="1300" dirty="0"/>
              <a:t>퀴즈 등을 통한</a:t>
            </a:r>
            <a:endParaRPr lang="en-US" altLang="ko-KR" sz="1300" dirty="0"/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이론 완성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DE90371-FAAA-45C4-A44B-7675792DBA76}"/>
              </a:ext>
            </a:extLst>
          </p:cNvPr>
          <p:cNvSpPr/>
          <p:nvPr/>
        </p:nvSpPr>
        <p:spPr>
          <a:xfrm>
            <a:off x="6355934" y="2049883"/>
            <a:ext cx="1296924" cy="1296924"/>
          </a:xfrm>
          <a:prstGeom prst="ellipse">
            <a:avLst/>
          </a:prstGeom>
          <a:solidFill>
            <a:srgbClr val="30A0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682F8-DA75-42BC-859A-A98CAD3D4899}"/>
              </a:ext>
            </a:extLst>
          </p:cNvPr>
          <p:cNvSpPr txBox="1"/>
          <p:nvPr/>
        </p:nvSpPr>
        <p:spPr>
          <a:xfrm>
            <a:off x="6220919" y="2339348"/>
            <a:ext cx="15669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기출 문제를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300" dirty="0"/>
              <a:t>통한</a:t>
            </a:r>
            <a:endParaRPr lang="en-US" altLang="ko-KR" sz="1300" dirty="0"/>
          </a:p>
          <a:p>
            <a:pPr algn="ctr" latinLnBrk="1"/>
            <a:r>
              <a:rPr lang="ko-KR" altLang="en-US" sz="1300" dirty="0">
                <a:solidFill>
                  <a:schemeClr val="tx1"/>
                </a:solidFill>
              </a:rPr>
              <a:t>실전 연습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6CB93AB-9C46-4745-931E-6FBD3202D947}"/>
              </a:ext>
            </a:extLst>
          </p:cNvPr>
          <p:cNvSpPr/>
          <p:nvPr/>
        </p:nvSpPr>
        <p:spPr>
          <a:xfrm rot="5400000">
            <a:off x="3793427" y="2628751"/>
            <a:ext cx="248407" cy="139183"/>
          </a:xfrm>
          <a:prstGeom prst="triangle">
            <a:avLst/>
          </a:prstGeom>
          <a:solidFill>
            <a:srgbClr val="09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A6E4D05-56CD-4573-8E87-A336CE4205A6}"/>
              </a:ext>
            </a:extLst>
          </p:cNvPr>
          <p:cNvSpPr/>
          <p:nvPr/>
        </p:nvSpPr>
        <p:spPr>
          <a:xfrm rot="5400000">
            <a:off x="5921560" y="2616004"/>
            <a:ext cx="248407" cy="139183"/>
          </a:xfrm>
          <a:prstGeom prst="triangle">
            <a:avLst/>
          </a:prstGeom>
          <a:solidFill>
            <a:srgbClr val="09A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C1CF9-D4CA-401D-9692-540CF8B707F8}"/>
              </a:ext>
            </a:extLst>
          </p:cNvPr>
          <p:cNvSpPr txBox="1"/>
          <p:nvPr/>
        </p:nvSpPr>
        <p:spPr>
          <a:xfrm>
            <a:off x="2530949" y="5152602"/>
            <a:ext cx="2023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dirty="0">
                <a:solidFill>
                  <a:schemeClr val="tx1"/>
                </a:solidFill>
              </a:rPr>
              <a:t>2023 </a:t>
            </a:r>
            <a:r>
              <a:rPr lang="en-US" altLang="ko-KR" sz="1500" dirty="0" err="1">
                <a:solidFill>
                  <a:schemeClr val="tx1"/>
                </a:solidFill>
              </a:rPr>
              <a:t>Chemistory</a:t>
            </a:r>
            <a:endParaRPr lang="en-US" altLang="ko-KR" sz="1500" dirty="0"/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필수이론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/>
              <a:t>▼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F476A671-30F5-4A07-BAE8-66801B8DDC1E}"/>
              </a:ext>
            </a:extLst>
          </p:cNvPr>
          <p:cNvSpPr/>
          <p:nvPr/>
        </p:nvSpPr>
        <p:spPr>
          <a:xfrm rot="16200000">
            <a:off x="3804500" y="1971622"/>
            <a:ext cx="248406" cy="3113069"/>
          </a:xfrm>
          <a:prstGeom prst="leftBracket">
            <a:avLst/>
          </a:prstGeom>
          <a:ln>
            <a:solidFill>
              <a:srgbClr val="09A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82DF4F44-0D45-4CBE-996F-960AA0E8E325}"/>
              </a:ext>
            </a:extLst>
          </p:cNvPr>
          <p:cNvSpPr/>
          <p:nvPr/>
        </p:nvSpPr>
        <p:spPr>
          <a:xfrm rot="16200000">
            <a:off x="6880192" y="2879694"/>
            <a:ext cx="248406" cy="1296926"/>
          </a:xfrm>
          <a:prstGeom prst="leftBracket">
            <a:avLst/>
          </a:prstGeom>
          <a:ln>
            <a:solidFill>
              <a:srgbClr val="09A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5A9763-D83D-49F5-A769-C056B64901C0}"/>
              </a:ext>
            </a:extLst>
          </p:cNvPr>
          <p:cNvSpPr txBox="1"/>
          <p:nvPr/>
        </p:nvSpPr>
        <p:spPr>
          <a:xfrm>
            <a:off x="2990447" y="3779861"/>
            <a:ext cx="17151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필수이론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9FD195-9A76-475F-9BA0-CB9019B4C958}"/>
              </a:ext>
            </a:extLst>
          </p:cNvPr>
          <p:cNvSpPr txBox="1"/>
          <p:nvPr/>
        </p:nvSpPr>
        <p:spPr>
          <a:xfrm>
            <a:off x="6146803" y="3779861"/>
            <a:ext cx="17151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기출 문제풀이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815997-204C-427B-A7BB-AC0CE57BEE5F}"/>
              </a:ext>
            </a:extLst>
          </p:cNvPr>
          <p:cNvSpPr txBox="1"/>
          <p:nvPr/>
        </p:nvSpPr>
        <p:spPr>
          <a:xfrm>
            <a:off x="2453400" y="4328998"/>
            <a:ext cx="50531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/>
              <a:t>이론 학습과 기출 문제풀이를 동시에</a:t>
            </a:r>
            <a:r>
              <a:rPr lang="en-US" altLang="ko-KR" sz="1500" dirty="0"/>
              <a:t>!</a:t>
            </a:r>
          </a:p>
          <a:p>
            <a:pPr algn="ctr" latinLnBrk="1"/>
            <a:r>
              <a:rPr lang="ko-KR" altLang="en-US" sz="1500" b="1" dirty="0"/>
              <a:t>실전형 이론</a:t>
            </a:r>
            <a:r>
              <a:rPr lang="en-US" altLang="ko-KR" sz="1500" b="1" dirty="0"/>
              <a:t>x</a:t>
            </a:r>
            <a:r>
              <a:rPr lang="ko-KR" altLang="en-US" sz="1500" b="1" dirty="0"/>
              <a:t>문제로의 적용을 한 번에 완성하세요</a:t>
            </a:r>
            <a:r>
              <a:rPr lang="en-US" altLang="ko-KR" sz="1500" b="1" dirty="0"/>
              <a:t>!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68292-E2B9-4AA8-8CD4-466828A4FF2E}"/>
              </a:ext>
            </a:extLst>
          </p:cNvPr>
          <p:cNvSpPr txBox="1"/>
          <p:nvPr/>
        </p:nvSpPr>
        <p:spPr>
          <a:xfrm>
            <a:off x="5371956" y="5152602"/>
            <a:ext cx="20239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500" dirty="0">
                <a:solidFill>
                  <a:schemeClr val="tx1"/>
                </a:solidFill>
              </a:rPr>
              <a:t>2023 </a:t>
            </a:r>
            <a:r>
              <a:rPr lang="en-US" altLang="ko-KR" sz="1500" dirty="0" err="1">
                <a:solidFill>
                  <a:schemeClr val="tx1"/>
                </a:solidFill>
              </a:rPr>
              <a:t>Chemistory</a:t>
            </a:r>
            <a:endParaRPr lang="en-US" altLang="ko-KR" sz="1500" dirty="0"/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기출 문제풀이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▼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7F3B142-98E4-45D5-95F2-F020C9C4046A}"/>
              </a:ext>
            </a:extLst>
          </p:cNvPr>
          <p:cNvCxnSpPr/>
          <p:nvPr/>
        </p:nvCxnSpPr>
        <p:spPr>
          <a:xfrm>
            <a:off x="2372168" y="24130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AC821D4-7E71-401A-B70F-29137F40EA53}"/>
              </a:ext>
            </a:extLst>
          </p:cNvPr>
          <p:cNvCxnSpPr/>
          <p:nvPr/>
        </p:nvCxnSpPr>
        <p:spPr>
          <a:xfrm>
            <a:off x="2372168" y="910068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F253DC6-57CB-42D4-BA02-77E31F859E97}"/>
              </a:ext>
            </a:extLst>
          </p:cNvPr>
          <p:cNvSpPr/>
          <p:nvPr/>
        </p:nvSpPr>
        <p:spPr>
          <a:xfrm>
            <a:off x="2140940" y="5041089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02FA24F-A2DC-4C7F-BB35-893E70499C7F}"/>
              </a:ext>
            </a:extLst>
          </p:cNvPr>
          <p:cNvSpPr/>
          <p:nvPr/>
        </p:nvSpPr>
        <p:spPr>
          <a:xfrm>
            <a:off x="5016500" y="5063870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3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75E74E-8742-4C51-8C54-58F5E091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52747"/>
              </p:ext>
            </p:extLst>
          </p:nvPr>
        </p:nvGraphicFramePr>
        <p:xfrm>
          <a:off x="10043712" y="17522"/>
          <a:ext cx="2138621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[OT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삽입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MV00221476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MV00301958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0958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특강 코드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DEV: 1225-1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1908-1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7347"/>
                  </a:ext>
                </a:extLst>
              </a:tr>
            </a:tbl>
          </a:graphicData>
        </a:graphic>
      </p:graphicFrame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69DD6E7-6F91-487F-8FF5-1EAAC82BACC0}"/>
              </a:ext>
            </a:extLst>
          </p:cNvPr>
          <p:cNvCxnSpPr/>
          <p:nvPr/>
        </p:nvCxnSpPr>
        <p:spPr>
          <a:xfrm>
            <a:off x="2372168" y="241300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F97FE5B-3DC2-41A2-BF6E-37C77011DA3C}"/>
              </a:ext>
            </a:extLst>
          </p:cNvPr>
          <p:cNvCxnSpPr/>
          <p:nvPr/>
        </p:nvCxnSpPr>
        <p:spPr>
          <a:xfrm>
            <a:off x="2372168" y="960868"/>
            <a:ext cx="5215639" cy="0"/>
          </a:xfrm>
          <a:prstGeom prst="line">
            <a:avLst/>
          </a:prstGeom>
          <a:ln w="19050">
            <a:solidFill>
              <a:srgbClr val="9AB6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0371C2A-875B-44FB-B378-BBD1C104D426}"/>
              </a:ext>
            </a:extLst>
          </p:cNvPr>
          <p:cNvSpPr txBox="1"/>
          <p:nvPr/>
        </p:nvSpPr>
        <p:spPr>
          <a:xfrm>
            <a:off x="3125501" y="269678"/>
            <a:ext cx="370897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한 강좌로 끝내는 수능 화학</a:t>
            </a:r>
            <a:r>
              <a:rPr lang="en-US" altLang="ko-KR" sz="1500" dirty="0">
                <a:solidFill>
                  <a:schemeClr val="tx1"/>
                </a:solidFill>
              </a:rPr>
              <a:t>Ⅰ </a:t>
            </a:r>
            <a:r>
              <a:rPr lang="ko-KR" altLang="en-US" sz="1500" dirty="0">
                <a:solidFill>
                  <a:schemeClr val="tx1"/>
                </a:solidFill>
              </a:rPr>
              <a:t>필수 개념</a:t>
            </a:r>
            <a:r>
              <a:rPr lang="en-US" altLang="ko-KR" sz="1500" dirty="0">
                <a:solidFill>
                  <a:schemeClr val="tx1"/>
                </a:solidFill>
              </a:rPr>
              <a:t>!</a:t>
            </a:r>
          </a:p>
          <a:p>
            <a:pPr algn="ctr" latinLnBrk="1"/>
            <a:r>
              <a:rPr lang="en-US" altLang="ko-KR" sz="2000" b="1" dirty="0"/>
              <a:t>2023 </a:t>
            </a:r>
            <a:r>
              <a:rPr lang="en-US" altLang="ko-KR" sz="2000" b="1" dirty="0" err="1"/>
              <a:t>Chemistory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필수이론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2345CF-B187-4292-B400-FB058103BCFF}"/>
              </a:ext>
            </a:extLst>
          </p:cNvPr>
          <p:cNvCxnSpPr>
            <a:cxnSpLocks/>
          </p:cNvCxnSpPr>
          <p:nvPr/>
        </p:nvCxnSpPr>
        <p:spPr>
          <a:xfrm>
            <a:off x="2980662" y="1543504"/>
            <a:ext cx="2487748" cy="0"/>
          </a:xfrm>
          <a:prstGeom prst="line">
            <a:avLst/>
          </a:prstGeom>
          <a:ln w="101600">
            <a:solidFill>
              <a:srgbClr val="09A5B4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65CF1B3-41DE-4942-BA48-9546D5B50CB8}"/>
              </a:ext>
            </a:extLst>
          </p:cNvPr>
          <p:cNvSpPr txBox="1"/>
          <p:nvPr/>
        </p:nvSpPr>
        <p:spPr>
          <a:xfrm>
            <a:off x="2300162" y="1114745"/>
            <a:ext cx="53596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필수이론은 </a:t>
            </a:r>
            <a:r>
              <a:rPr lang="ko-KR" altLang="en-US" sz="1500" dirty="0"/>
              <a:t>그냥 보고 듣는 이론이 아닙니다</a:t>
            </a:r>
            <a:r>
              <a:rPr lang="en-US" altLang="ko-KR" sz="1500" dirty="0"/>
              <a:t>.</a:t>
            </a:r>
          </a:p>
          <a:p>
            <a:pPr algn="ctr" latinLnBrk="1"/>
            <a:r>
              <a:rPr lang="ko-KR" altLang="en-US" sz="1500" b="1" dirty="0">
                <a:solidFill>
                  <a:schemeClr val="tx1"/>
                </a:solidFill>
              </a:rPr>
              <a:t>스스로 설명할 수 있는 이론</a:t>
            </a:r>
            <a:r>
              <a:rPr lang="ko-KR" altLang="en-US" sz="1500" dirty="0">
                <a:solidFill>
                  <a:schemeClr val="tx1"/>
                </a:solidFill>
              </a:rPr>
              <a:t>을 목표로 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E70F85FE-1438-44B2-90E9-EA7402EA9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79305"/>
              </p:ext>
            </p:extLst>
          </p:nvPr>
        </p:nvGraphicFramePr>
        <p:xfrm>
          <a:off x="839789" y="3911394"/>
          <a:ext cx="8280399" cy="23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133">
                  <a:extLst>
                    <a:ext uri="{9D8B030D-6E8A-4147-A177-3AD203B41FA5}">
                      <a16:colId xmlns:a16="http://schemas.microsoft.com/office/drawing/2014/main" val="1407788225"/>
                    </a:ext>
                  </a:extLst>
                </a:gridCol>
                <a:gridCol w="2760133">
                  <a:extLst>
                    <a:ext uri="{9D8B030D-6E8A-4147-A177-3AD203B41FA5}">
                      <a16:colId xmlns:a16="http://schemas.microsoft.com/office/drawing/2014/main" val="3958556781"/>
                    </a:ext>
                  </a:extLst>
                </a:gridCol>
                <a:gridCol w="2760133">
                  <a:extLst>
                    <a:ext uri="{9D8B030D-6E8A-4147-A177-3AD203B41FA5}">
                      <a16:colId xmlns:a16="http://schemas.microsoft.com/office/drawing/2014/main" val="1007155441"/>
                    </a:ext>
                  </a:extLst>
                </a:gridCol>
              </a:tblGrid>
              <a:tr h="2305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9050" cap="flat" cmpd="sng" algn="ctr">
                      <a:solidFill>
                        <a:srgbClr val="30A0B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30A0B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A0B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30A0B4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042819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F3036F19-8ED6-490B-B1C6-9B790EEF67A3}"/>
              </a:ext>
            </a:extLst>
          </p:cNvPr>
          <p:cNvSpPr txBox="1"/>
          <p:nvPr/>
        </p:nvSpPr>
        <p:spPr>
          <a:xfrm>
            <a:off x="717485" y="3911394"/>
            <a:ext cx="298471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/>
              <a:t>기초부터 심화까지 </a:t>
            </a:r>
            <a:r>
              <a:rPr lang="en-US" altLang="ko-KR" sz="1500" b="1" dirty="0"/>
              <a:t>All-in-one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/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화학</a:t>
            </a:r>
            <a:r>
              <a:rPr lang="en-US" altLang="ko-KR" sz="1200" dirty="0">
                <a:solidFill>
                  <a:schemeClr val="tx1"/>
                </a:solidFill>
              </a:rPr>
              <a:t>Ⅰ </a:t>
            </a:r>
            <a:r>
              <a:rPr lang="ko-KR" altLang="en-US" sz="1200" dirty="0">
                <a:solidFill>
                  <a:schemeClr val="tx1"/>
                </a:solidFill>
              </a:rPr>
              <a:t>개념은 필수이론 한 강좌로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b="1" dirty="0"/>
              <a:t>기초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기본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심화 모두 </a:t>
            </a:r>
            <a:r>
              <a:rPr lang="en-US" altLang="ko-KR" sz="1200" b="1" dirty="0"/>
              <a:t>OK!</a:t>
            </a:r>
          </a:p>
          <a:p>
            <a:pPr algn="ctr" latinLnBrk="1"/>
            <a:r>
              <a:rPr lang="ko-KR" altLang="en-US" sz="1200" dirty="0"/>
              <a:t>기초 수능 화학부터 킬러까지</a:t>
            </a:r>
            <a:endParaRPr lang="en-US" altLang="ko-KR" sz="1200" dirty="0"/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김준 선생님과 함께하는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b="1" dirty="0" err="1"/>
              <a:t>오개념</a:t>
            </a:r>
            <a:r>
              <a:rPr lang="ko-KR" altLang="en-US" sz="1200" b="1" dirty="0"/>
              <a:t> 없는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이론 학습의 시작</a:t>
            </a:r>
            <a:r>
              <a:rPr lang="ko-KR" altLang="en-US" sz="1200" b="1" dirty="0"/>
              <a:t>과 끝</a:t>
            </a:r>
            <a:r>
              <a:rPr lang="en-US" altLang="ko-KR" sz="1200" b="1" dirty="0"/>
              <a:t>!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43A313-5678-4B17-A3C8-4F25B4338158}"/>
              </a:ext>
            </a:extLst>
          </p:cNvPr>
          <p:cNvSpPr txBox="1"/>
          <p:nvPr/>
        </p:nvSpPr>
        <p:spPr>
          <a:xfrm>
            <a:off x="6344646" y="3911394"/>
            <a:ext cx="298471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/>
              <a:t>적용까지 이어지는 실전형 이론</a:t>
            </a:r>
            <a:endParaRPr lang="en-US" altLang="ko-KR" sz="1500" b="1" dirty="0"/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/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</a:rPr>
              <a:t>적절한 예시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설명과 더불어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dirty="0"/>
              <a:t>개념의 즉각적인 적용이 가능한</a:t>
            </a:r>
            <a:endParaRPr lang="en-US" altLang="ko-KR" sz="1200" dirty="0"/>
          </a:p>
          <a:p>
            <a:pPr algn="ctr" latinLnBrk="1"/>
            <a:r>
              <a:rPr lang="ko-KR" altLang="en-US" sz="1200" dirty="0"/>
              <a:t>예제 문제를 함께 풀어보며</a:t>
            </a:r>
            <a:endParaRPr lang="en-US" altLang="ko-KR" sz="1200" dirty="0"/>
          </a:p>
          <a:p>
            <a:pPr algn="ctr" latinLnBrk="1"/>
            <a:r>
              <a:rPr lang="ko-KR" altLang="en-US" sz="1200" dirty="0"/>
              <a:t>문제풀이에서 바로 활용 할 수 있는</a:t>
            </a:r>
            <a:endParaRPr lang="en-US" altLang="ko-KR" sz="1200" dirty="0"/>
          </a:p>
          <a:p>
            <a:pPr algn="ctr" latinLnBrk="1"/>
            <a:r>
              <a:rPr lang="ko-KR" altLang="en-US" sz="1200" b="1" dirty="0">
                <a:solidFill>
                  <a:schemeClr val="tx1"/>
                </a:solidFill>
              </a:rPr>
              <a:t>실전형 이론의 완성</a:t>
            </a:r>
            <a:r>
              <a:rPr lang="en-US" altLang="ko-KR" sz="1200" b="1" dirty="0">
                <a:solidFill>
                  <a:schemeClr val="tx1"/>
                </a:solidFill>
              </a:rPr>
              <a:t>!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1" name="Picture 4" descr="Check list free icon">
            <a:extLst>
              <a:ext uri="{FF2B5EF4-FFF2-40B4-BE49-F238E27FC236}">
                <a16:creationId xmlns:a16="http://schemas.microsoft.com/office/drawing/2014/main" id="{4823E7A5-7E55-424D-AC58-D0C69091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442" y="4330679"/>
            <a:ext cx="551917" cy="5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85A6B66-DAC5-46CB-8DF1-5F67D6B96644}"/>
              </a:ext>
            </a:extLst>
          </p:cNvPr>
          <p:cNvSpPr txBox="1"/>
          <p:nvPr/>
        </p:nvSpPr>
        <p:spPr>
          <a:xfrm>
            <a:off x="3487474" y="3911394"/>
            <a:ext cx="298471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b="1" dirty="0"/>
              <a:t>논리적으로 이해하는 화학</a:t>
            </a:r>
            <a:r>
              <a:rPr lang="en-US" altLang="ko-KR" sz="1500" b="1" dirty="0"/>
              <a:t>Ⅰ</a:t>
            </a: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/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endParaRPr lang="en-US" altLang="ko-KR" sz="15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dirty="0"/>
              <a:t>화학</a:t>
            </a:r>
            <a:r>
              <a:rPr lang="en-US" altLang="ko-KR" sz="1200" dirty="0"/>
              <a:t>Ⅰ </a:t>
            </a:r>
            <a:r>
              <a:rPr lang="ko-KR" altLang="en-US" sz="1200" dirty="0"/>
              <a:t>핵심 개념을 근본적으로 </a:t>
            </a:r>
            <a:endParaRPr lang="en-US" altLang="ko-KR" sz="1200" dirty="0"/>
          </a:p>
          <a:p>
            <a:pPr algn="ctr" latinLnBrk="1"/>
            <a:r>
              <a:rPr lang="ko-KR" altLang="en-US" sz="1200" dirty="0"/>
              <a:t>이해하도록 설명하고 정리</a:t>
            </a:r>
            <a:r>
              <a:rPr lang="en-US" altLang="ko-KR" sz="1200" dirty="0"/>
              <a:t>.</a:t>
            </a:r>
          </a:p>
          <a:p>
            <a:pPr algn="ctr" latinLnBrk="1"/>
            <a:r>
              <a:rPr lang="ko-KR" altLang="en-US" sz="1200" dirty="0"/>
              <a:t>무작정 암기하는 것이 아닌 </a:t>
            </a:r>
            <a:endParaRPr lang="en-US" altLang="ko-KR" sz="1200" dirty="0"/>
          </a:p>
          <a:p>
            <a:pPr algn="ctr" latinLnBrk="1"/>
            <a:r>
              <a:rPr lang="ko-KR" altLang="en-US" sz="1200" b="1" dirty="0">
                <a:solidFill>
                  <a:schemeClr val="tx1"/>
                </a:solidFill>
              </a:rPr>
              <a:t>논리적으로 납득</a:t>
            </a:r>
            <a:r>
              <a:rPr lang="ko-KR" altLang="en-US" sz="1200" dirty="0">
                <a:solidFill>
                  <a:schemeClr val="tx1"/>
                </a:solidFill>
              </a:rPr>
              <a:t>했기에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1"/>
            <a:r>
              <a:rPr lang="ko-KR" altLang="en-US" sz="1200" b="1" dirty="0">
                <a:solidFill>
                  <a:schemeClr val="tx1"/>
                </a:solidFill>
              </a:rPr>
              <a:t>자연스럽게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기억에 남는 화학</a:t>
            </a:r>
            <a:r>
              <a:rPr lang="en-US" altLang="ko-KR" sz="1200" b="1" dirty="0"/>
              <a:t>!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3" name="Picture 6" descr="Idea">
            <a:extLst>
              <a:ext uri="{FF2B5EF4-FFF2-40B4-BE49-F238E27FC236}">
                <a16:creationId xmlns:a16="http://schemas.microsoft.com/office/drawing/2014/main" id="{380541BE-F8F9-42E3-BD17-07480D92B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874" y="4330679"/>
            <a:ext cx="551917" cy="5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l">
            <a:extLst>
              <a:ext uri="{FF2B5EF4-FFF2-40B4-BE49-F238E27FC236}">
                <a16:creationId xmlns:a16="http://schemas.microsoft.com/office/drawing/2014/main" id="{F2268081-1C43-4181-9B58-F8A8944C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34" y="4246976"/>
            <a:ext cx="635620" cy="6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805BD8-E192-4A27-84BB-71B8A44683BA}"/>
              </a:ext>
            </a:extLst>
          </p:cNvPr>
          <p:cNvSpPr txBox="1"/>
          <p:nvPr/>
        </p:nvSpPr>
        <p:spPr>
          <a:xfrm>
            <a:off x="9329365" y="5108742"/>
            <a:ext cx="28429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500" i="1" dirty="0"/>
              <a:t>이어서 계속</a:t>
            </a:r>
            <a:endParaRPr lang="en-US" altLang="ko-KR" sz="2500" i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B848D0-C74B-4400-BA97-AA9435C116B4}"/>
              </a:ext>
            </a:extLst>
          </p:cNvPr>
          <p:cNvSpPr/>
          <p:nvPr/>
        </p:nvSpPr>
        <p:spPr>
          <a:xfrm>
            <a:off x="881218" y="6287697"/>
            <a:ext cx="8197539" cy="570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82CA64-65D9-4732-9D7C-308E0F016D33}"/>
              </a:ext>
            </a:extLst>
          </p:cNvPr>
          <p:cNvSpPr txBox="1"/>
          <p:nvPr/>
        </p:nvSpPr>
        <p:spPr>
          <a:xfrm>
            <a:off x="2300163" y="6324180"/>
            <a:ext cx="53596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500" dirty="0">
                <a:solidFill>
                  <a:schemeClr val="tx1"/>
                </a:solidFill>
              </a:rPr>
              <a:t>강좌리스트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25C81-CE5D-419D-A978-2C22FF7BC745}"/>
              </a:ext>
            </a:extLst>
          </p:cNvPr>
          <p:cNvSpPr/>
          <p:nvPr/>
        </p:nvSpPr>
        <p:spPr>
          <a:xfrm>
            <a:off x="2681309" y="1690968"/>
            <a:ext cx="4597046" cy="21061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80DA9-0C2A-4192-8CDD-33A750B51C29}"/>
              </a:ext>
            </a:extLst>
          </p:cNvPr>
          <p:cNvSpPr txBox="1"/>
          <p:nvPr/>
        </p:nvSpPr>
        <p:spPr>
          <a:xfrm>
            <a:off x="2904855" y="2476656"/>
            <a:ext cx="41502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500" dirty="0">
                <a:solidFill>
                  <a:schemeClr val="tx1"/>
                </a:solidFill>
              </a:rPr>
              <a:t>Jun or Not</a:t>
            </a:r>
          </a:p>
          <a:p>
            <a:pPr latinLnBrk="1"/>
            <a:r>
              <a:rPr lang="en-US" altLang="ko-KR" sz="1500" dirty="0"/>
              <a:t>2023 </a:t>
            </a:r>
            <a:r>
              <a:rPr lang="en-US" altLang="ko-KR" sz="1500" dirty="0" err="1"/>
              <a:t>Chemistory</a:t>
            </a:r>
            <a:r>
              <a:rPr lang="en-US" altLang="ko-KR" sz="1500" dirty="0"/>
              <a:t> </a:t>
            </a:r>
            <a:r>
              <a:rPr lang="ko-KR" altLang="en-US" sz="1500" dirty="0"/>
              <a:t>필수이론 </a:t>
            </a:r>
            <a:r>
              <a:rPr lang="en-US" altLang="ko-KR" sz="1500" dirty="0"/>
              <a:t>OT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2A2136C-1E09-4A13-8E82-7CD65A3221F3}"/>
              </a:ext>
            </a:extLst>
          </p:cNvPr>
          <p:cNvSpPr/>
          <p:nvPr/>
        </p:nvSpPr>
        <p:spPr>
          <a:xfrm rot="5400000">
            <a:off x="6412197" y="2690100"/>
            <a:ext cx="312235" cy="192243"/>
          </a:xfrm>
          <a:prstGeom prst="triangl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22B3E1C-2680-46B2-AC2C-80C544577E66}"/>
              </a:ext>
            </a:extLst>
          </p:cNvPr>
          <p:cNvSpPr/>
          <p:nvPr/>
        </p:nvSpPr>
        <p:spPr>
          <a:xfrm>
            <a:off x="2592577" y="1625293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0DB661-DBEC-4633-A110-04351415ADFF}"/>
              </a:ext>
            </a:extLst>
          </p:cNvPr>
          <p:cNvSpPr/>
          <p:nvPr/>
        </p:nvSpPr>
        <p:spPr>
          <a:xfrm>
            <a:off x="751057" y="6216824"/>
            <a:ext cx="177464" cy="177464"/>
          </a:xfrm>
          <a:prstGeom prst="ellipse">
            <a:avLst/>
          </a:prstGeom>
          <a:solidFill>
            <a:srgbClr val="FFFF00"/>
          </a:solidFill>
          <a:ln w="63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2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12005</TotalTime>
  <Words>2779</Words>
  <Application>Microsoft Office PowerPoint</Application>
  <PresentationFormat>와이드스크린</PresentationFormat>
  <Paragraphs>717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Wingdings</vt:lpstr>
      <vt:lpstr>맑은 고딕</vt:lpstr>
      <vt:lpstr>나눔손글씨 펜</vt:lpstr>
      <vt:lpstr>나눔고딕</vt:lpstr>
      <vt:lpstr>Tahoma</vt:lpstr>
      <vt:lpstr>Verdana</vt:lpstr>
      <vt:lpstr>Arial</vt:lpstr>
      <vt:lpstr>Office 테마</vt:lpstr>
      <vt:lpstr>[PC, 모바일] 김준T 필수이론 사전PR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곽나현</dc:creator>
  <cp:lastModifiedBy>이다솜</cp:lastModifiedBy>
  <cp:revision>798</cp:revision>
  <cp:lastPrinted>2021-10-20T07:10:53Z</cp:lastPrinted>
  <dcterms:created xsi:type="dcterms:W3CDTF">2021-04-20T01:30:01Z</dcterms:created>
  <dcterms:modified xsi:type="dcterms:W3CDTF">2021-11-23T00:31:06Z</dcterms:modified>
</cp:coreProperties>
</file>